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2" r:id="rId3"/>
  </p:sldMasterIdLst>
  <p:notesMasterIdLst>
    <p:notesMasterId r:id="rId29"/>
  </p:notesMasterIdLst>
  <p:sldIdLst>
    <p:sldId id="256" r:id="rId4"/>
    <p:sldId id="257" r:id="rId5"/>
    <p:sldId id="258" r:id="rId6"/>
    <p:sldId id="269" r:id="rId7"/>
    <p:sldId id="273" r:id="rId8"/>
    <p:sldId id="259" r:id="rId9"/>
    <p:sldId id="272" r:id="rId10"/>
    <p:sldId id="275" r:id="rId11"/>
    <p:sldId id="274" r:id="rId12"/>
    <p:sldId id="260" r:id="rId13"/>
    <p:sldId id="261" r:id="rId14"/>
    <p:sldId id="262" r:id="rId15"/>
    <p:sldId id="270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68" r:id="rId26"/>
    <p:sldId id="288" r:id="rId27"/>
    <p:sldId id="271" r:id="rId28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4FC-51D4-9F42-9634-979C85BD75DC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738B4-F4BA-A748-8A7E-A674A461BBA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004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738B4-F4BA-A748-8A7E-A674A461BBAE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1286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738B4-F4BA-A748-8A7E-A674A461BBAE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117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 de</a:t>
            </a:r>
            <a:r>
              <a:rPr lang="nb-NO" baseline="0" dirty="0" smtClean="0"/>
              <a:t> aller fleste</a:t>
            </a:r>
            <a:r>
              <a:rPr lang="nb-NO" dirty="0" smtClean="0"/>
              <a:t> klasserom sitter det</a:t>
            </a:r>
            <a:r>
              <a:rPr lang="nb-NO" baseline="0" dirty="0" smtClean="0"/>
              <a:t> barn som er utsatt for vold, omsorgsvikt eller seksuelle overgrep. </a:t>
            </a:r>
            <a:r>
              <a:rPr lang="nb-NO" dirty="0" smtClean="0"/>
              <a:t>Enurese 5-10 prosent</a:t>
            </a:r>
            <a:r>
              <a:rPr lang="nb-NO" baseline="0" dirty="0" smtClean="0"/>
              <a:t> hos alle 7 åringer 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738B4-F4BA-A748-8A7E-A674A461BBAE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5054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dirty="0" smtClean="0"/>
              <a:t>Tall tyder på at kun 15-20% av alle utsatte kommer til oss.</a:t>
            </a:r>
          </a:p>
          <a:p>
            <a:endParaRPr lang="nb-NO" dirty="0" smtClean="0"/>
          </a:p>
          <a:p>
            <a:r>
              <a:rPr lang="nb-NO" dirty="0" smtClean="0"/>
              <a:t>92 saker akutt i 2016, 89 kvinner, 3 menn</a:t>
            </a:r>
          </a:p>
          <a:p>
            <a:r>
              <a:rPr lang="nb-NO" dirty="0" smtClean="0"/>
              <a:t>Alder – 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738B4-F4BA-A748-8A7E-A674A461BBAE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1433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Rusmiddelprøver – illegale rusmidler og omsorg for barn?</a:t>
            </a: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738B4-F4BA-A748-8A7E-A674A461BBAE}" type="slidenum">
              <a:rPr lang="nb-NO" smtClean="0"/>
              <a:pPr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5421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738B4-F4BA-A748-8A7E-A674A461BBAE}" type="slidenum">
              <a:rPr lang="nb-NO" smtClean="0"/>
              <a:pPr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4685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Rusmiddelprøver – illegale rusmidler og omsorg for barn?</a:t>
            </a: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738B4-F4BA-A748-8A7E-A674A461BBAE}" type="slidenum">
              <a:rPr lang="nb-NO" smtClean="0"/>
              <a:pPr/>
              <a:t>23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571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C56213-B4C4-4C5C-8EAE-01416D175C4F}" type="slidenum">
              <a:rPr smtClean="0"/>
              <a:pPr/>
              <a:t>‹#›</a:t>
            </a:fld>
            <a:endParaRPr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b-NO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C56213-B4C4-4C5C-8EAE-01416D175C4F}" type="slidenum">
              <a:rPr smtClean="0"/>
              <a:pPr/>
              <a:t>‹#›</a:t>
            </a:fld>
            <a:endParaRPr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b-NO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b-NO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Click to edit Master text styles</a:t>
            </a:r>
          </a:p>
          <a:p>
            <a:pPr lvl="1" eaLnBrk="1" latinLnBrk="0" hangingPunct="1"/>
            <a:r>
              <a:rPr lang="nb-NO" smtClean="0"/>
              <a:t>Second level</a:t>
            </a:r>
          </a:p>
          <a:p>
            <a:pPr lvl="2" eaLnBrk="1" latinLnBrk="0" hangingPunct="1"/>
            <a:r>
              <a:rPr lang="nb-NO" smtClean="0"/>
              <a:t>Third level</a:t>
            </a:r>
          </a:p>
          <a:p>
            <a:pPr lvl="3" eaLnBrk="1" latinLnBrk="0" hangingPunct="1"/>
            <a:r>
              <a:rPr lang="nb-NO" smtClean="0"/>
              <a:t>Fourth level</a:t>
            </a:r>
          </a:p>
          <a:p>
            <a:pPr lvl="4" eaLnBrk="1" latinLnBrk="0" hangingPunct="1"/>
            <a:r>
              <a:rPr lang="nb-NO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Click to edit Master text styles</a:t>
            </a:r>
          </a:p>
          <a:p>
            <a:pPr lvl="1" eaLnBrk="1" latinLnBrk="0" hangingPunct="1"/>
            <a:r>
              <a:rPr kumimoji="0" lang="nb-NO" smtClean="0"/>
              <a:t>Second level</a:t>
            </a:r>
          </a:p>
          <a:p>
            <a:pPr lvl="2" eaLnBrk="1" latinLnBrk="0" hangingPunct="1"/>
            <a:r>
              <a:rPr kumimoji="0" lang="nb-NO" smtClean="0"/>
              <a:t>Third level</a:t>
            </a:r>
          </a:p>
          <a:p>
            <a:pPr lvl="3" eaLnBrk="1" latinLnBrk="0" hangingPunct="1"/>
            <a:r>
              <a:rPr kumimoji="0" lang="nb-NO" smtClean="0"/>
              <a:t>Fourth level</a:t>
            </a:r>
          </a:p>
          <a:p>
            <a:pPr lvl="4" eaLnBrk="1" latinLnBrk="0" hangingPunct="1"/>
            <a:r>
              <a:rPr kumimoji="0" lang="nb-NO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Click to edit Master text styles</a:t>
            </a:r>
          </a:p>
          <a:p>
            <a:pPr lvl="1" eaLnBrk="1" latinLnBrk="0" hangingPunct="1"/>
            <a:r>
              <a:rPr kumimoji="0" lang="nb-NO" smtClean="0"/>
              <a:t>Second level</a:t>
            </a:r>
          </a:p>
          <a:p>
            <a:pPr lvl="2" eaLnBrk="1" latinLnBrk="0" hangingPunct="1"/>
            <a:r>
              <a:rPr kumimoji="0" lang="nb-NO" smtClean="0"/>
              <a:t>Third level</a:t>
            </a:r>
          </a:p>
          <a:p>
            <a:pPr lvl="3" eaLnBrk="1" latinLnBrk="0" hangingPunct="1"/>
            <a:r>
              <a:rPr kumimoji="0" lang="nb-NO" smtClean="0"/>
              <a:t>Fourth level</a:t>
            </a:r>
          </a:p>
          <a:p>
            <a:pPr lvl="4" eaLnBrk="1" latinLnBrk="0" hangingPunct="1"/>
            <a:r>
              <a:rPr kumimoji="0" lang="nb-NO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F6F1947-1F06-BB45-A9FB-4FCB21FC4679}" type="datetimeFigureOut">
              <a:rPr lang="nb-NO" smtClean="0"/>
              <a:pPr/>
              <a:t>28.02.2017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0A9C75-8EEB-7E47-BE2B-F6B39068D268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Click to edit Master text styles</a:t>
            </a:r>
          </a:p>
          <a:p>
            <a:pPr lvl="1" eaLnBrk="1" latinLnBrk="0" hangingPunct="1"/>
            <a:r>
              <a:rPr kumimoji="0" lang="nb-NO" smtClean="0"/>
              <a:t>Second level</a:t>
            </a:r>
          </a:p>
          <a:p>
            <a:pPr lvl="2" eaLnBrk="1" latinLnBrk="0" hangingPunct="1"/>
            <a:r>
              <a:rPr kumimoji="0" lang="nb-NO" smtClean="0"/>
              <a:t>Third level</a:t>
            </a:r>
          </a:p>
          <a:p>
            <a:pPr lvl="3" eaLnBrk="1" latinLnBrk="0" hangingPunct="1"/>
            <a:r>
              <a:rPr kumimoji="0" lang="nb-NO" smtClean="0"/>
              <a:t>Fourth level</a:t>
            </a:r>
          </a:p>
          <a:p>
            <a:pPr lvl="4" eaLnBrk="1" latinLnBrk="0" hangingPunct="1"/>
            <a:r>
              <a:rPr kumimoji="0" lang="nb-NO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Kristin </a:t>
            </a:r>
            <a:r>
              <a:rPr lang="nb-NO" dirty="0" err="1" smtClean="0"/>
              <a:t>Eide-Olufsen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Administrativ Lege ved Voldtektsmottaket for </a:t>
            </a:r>
            <a:r>
              <a:rPr lang="nb-NO" dirty="0" err="1" smtClean="0"/>
              <a:t>Sør-Rogland</a:t>
            </a:r>
            <a:endParaRPr lang="nb-NO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Voldtektsmottaket </a:t>
            </a:r>
            <a:br>
              <a:rPr lang="nb-NO" dirty="0" smtClean="0"/>
            </a:br>
            <a:r>
              <a:rPr lang="nb-NO" dirty="0" smtClean="0"/>
              <a:t>for Sør-Rogaland</a:t>
            </a:r>
            <a:br>
              <a:rPr lang="nb-NO" dirty="0" smtClean="0"/>
            </a:br>
            <a:r>
              <a:rPr lang="nb-NO" dirty="0" smtClean="0"/>
              <a:t>- en presentasjon 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Arbeidet i Voldtektsmottaket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b-NO" sz="3600" dirty="0" smtClean="0"/>
              <a:t> </a:t>
            </a:r>
          </a:p>
          <a:p>
            <a:r>
              <a:rPr lang="nb-NO" sz="3600" dirty="0" smtClean="0"/>
              <a:t>TAUSHETSBELAGT</a:t>
            </a:r>
          </a:p>
          <a:p>
            <a:endParaRPr lang="nb-NO" sz="3600" dirty="0" smtClean="0"/>
          </a:p>
          <a:p>
            <a:r>
              <a:rPr lang="nb-NO" sz="3600" dirty="0" smtClean="0"/>
              <a:t>FRIVILLIG</a:t>
            </a:r>
          </a:p>
          <a:p>
            <a:endParaRPr lang="nb-NO" sz="3600" dirty="0" smtClean="0"/>
          </a:p>
          <a:p>
            <a:r>
              <a:rPr lang="nb-NO" sz="3600" dirty="0" smtClean="0"/>
              <a:t>GRATIS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Hva skjer på Mottaket?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Font typeface="Courier New"/>
              <a:buChar char="o"/>
            </a:pPr>
            <a:endParaRPr lang="nb-NO" u="sng" dirty="0" smtClean="0"/>
          </a:p>
          <a:p>
            <a:pPr lvl="1">
              <a:buFont typeface="Courier New"/>
              <a:buChar char="o"/>
            </a:pPr>
            <a:r>
              <a:rPr lang="nb-NO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Omsorg </a:t>
            </a:r>
            <a:r>
              <a:rPr lang="nb-N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 trygge omgivelser</a:t>
            </a:r>
          </a:p>
          <a:p>
            <a:pPr lvl="1">
              <a:buFont typeface="Courier New"/>
              <a:buChar char="o"/>
            </a:pPr>
            <a:r>
              <a:rPr lang="nb-N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Undersøkelse for å avklare </a:t>
            </a:r>
            <a:r>
              <a:rPr lang="nb-NO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evt</a:t>
            </a:r>
            <a:r>
              <a:rPr lang="nb-N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nb-NO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smitte eller graviditet</a:t>
            </a:r>
          </a:p>
          <a:p>
            <a:pPr lvl="1">
              <a:buFont typeface="Courier New"/>
              <a:buChar char="o"/>
            </a:pPr>
            <a:r>
              <a:rPr lang="nb-N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Behandling av </a:t>
            </a:r>
            <a:r>
              <a:rPr lang="nb-NO" u="sng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evt</a:t>
            </a:r>
            <a:r>
              <a:rPr lang="nb-NO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skader</a:t>
            </a:r>
          </a:p>
          <a:p>
            <a:pPr lvl="1">
              <a:buFont typeface="Courier New"/>
              <a:buChar char="o"/>
            </a:pPr>
            <a:r>
              <a:rPr lang="nb-N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Undersøkelse </a:t>
            </a:r>
            <a:r>
              <a:rPr lang="nb-NO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 å sikre bevis </a:t>
            </a:r>
            <a:r>
              <a:rPr lang="nb-N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 tilfelle anmeldelse</a:t>
            </a:r>
          </a:p>
          <a:p>
            <a:pPr lvl="1">
              <a:buFont typeface="Courier New"/>
              <a:buChar char="o"/>
            </a:pPr>
            <a:r>
              <a:rPr lang="nb-NO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Kriserådgivning </a:t>
            </a:r>
            <a:r>
              <a:rPr lang="nb-N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og oppfølging</a:t>
            </a:r>
          </a:p>
          <a:p>
            <a:pPr lvl="1">
              <a:buFont typeface="Courier New"/>
              <a:buChar char="o"/>
            </a:pPr>
            <a:endParaRPr lang="nb-NO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 typeface="Courier New"/>
              <a:buChar char="o"/>
            </a:pPr>
            <a:r>
              <a:rPr lang="nb-N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Tett samarbeid mellom lege og sykepleier i teamet, undersøkelse av pasienten akutt kan ta ca 2-3 timer</a:t>
            </a:r>
          </a:p>
          <a:p>
            <a:pPr lvl="1">
              <a:buFont typeface="Courier New"/>
              <a:buChar char="o"/>
            </a:pP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Medisinsk undersøkelse og behandling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686800" cy="5562600"/>
          </a:xfrm>
        </p:spPr>
        <p:txBody>
          <a:bodyPr>
            <a:noAutofit/>
          </a:bodyPr>
          <a:lstStyle/>
          <a:p>
            <a:r>
              <a:rPr lang="nb-NO" sz="2000" b="1" dirty="0" smtClean="0"/>
              <a:t>Undersøkelse: </a:t>
            </a:r>
          </a:p>
          <a:p>
            <a:r>
              <a:rPr lang="nb-NO" sz="2000" dirty="0" smtClean="0"/>
              <a:t>Skader – ofte beskjedne ytre funn </a:t>
            </a:r>
          </a:p>
          <a:p>
            <a:r>
              <a:rPr lang="nb-NO" sz="2000" dirty="0" smtClean="0"/>
              <a:t>Smitteprøver: 0-prøver </a:t>
            </a:r>
            <a:r>
              <a:rPr lang="nb-NO" sz="2000" dirty="0" err="1" smtClean="0"/>
              <a:t>Hep</a:t>
            </a:r>
            <a:r>
              <a:rPr lang="nb-NO" sz="2000" dirty="0" smtClean="0"/>
              <a:t>, HIV, syfilis, </a:t>
            </a:r>
            <a:r>
              <a:rPr lang="nb-NO" sz="2000" dirty="0" err="1" smtClean="0"/>
              <a:t>gonore</a:t>
            </a:r>
            <a:r>
              <a:rPr lang="nb-NO" sz="2000" dirty="0" smtClean="0"/>
              <a:t>, klamydia</a:t>
            </a:r>
          </a:p>
          <a:p>
            <a:r>
              <a:rPr lang="nb-NO" sz="2000" dirty="0" smtClean="0"/>
              <a:t>Rusmiddelprøver i blod og urin kan tas</a:t>
            </a:r>
          </a:p>
          <a:p>
            <a:r>
              <a:rPr lang="nb-NO" sz="2000" b="1" dirty="0" smtClean="0"/>
              <a:t>Behandling: </a:t>
            </a:r>
          </a:p>
          <a:p>
            <a:r>
              <a:rPr lang="nb-NO" sz="2000" dirty="0" err="1" smtClean="0"/>
              <a:t>Azitromax</a:t>
            </a:r>
            <a:r>
              <a:rPr lang="nb-NO" sz="2000" dirty="0" smtClean="0"/>
              <a:t> mot </a:t>
            </a:r>
            <a:r>
              <a:rPr lang="nb-NO" sz="2000" dirty="0" err="1" smtClean="0"/>
              <a:t>kjønnsykdom</a:t>
            </a:r>
            <a:r>
              <a:rPr lang="nb-NO" sz="2000" dirty="0" smtClean="0"/>
              <a:t>, </a:t>
            </a:r>
            <a:r>
              <a:rPr lang="nb-NO" sz="2000" dirty="0" err="1" smtClean="0"/>
              <a:t>Nødprevensjon</a:t>
            </a:r>
            <a:r>
              <a:rPr lang="nb-NO" sz="2000" dirty="0" smtClean="0"/>
              <a:t> </a:t>
            </a:r>
          </a:p>
          <a:p>
            <a:r>
              <a:rPr lang="nb-NO" sz="2000" dirty="0" smtClean="0"/>
              <a:t>Vaksiner: Hepatitt B og stivkrampe ved behov</a:t>
            </a:r>
          </a:p>
          <a:p>
            <a:r>
              <a:rPr lang="nb-NO" sz="2000" dirty="0" smtClean="0"/>
              <a:t>HIV </a:t>
            </a:r>
            <a:r>
              <a:rPr lang="nb-NO" sz="2000" dirty="0" err="1" smtClean="0"/>
              <a:t>posteksposisjonell</a:t>
            </a:r>
            <a:r>
              <a:rPr lang="nb-NO" sz="2000" dirty="0" smtClean="0"/>
              <a:t> profylakse </a:t>
            </a:r>
          </a:p>
          <a:p>
            <a:pPr>
              <a:buNone/>
            </a:pPr>
            <a:r>
              <a:rPr lang="nb-NO" sz="1800" dirty="0" smtClean="0"/>
              <a:t>      - kan startes opp i samarbeid med </a:t>
            </a:r>
            <a:r>
              <a:rPr lang="nb-NO" sz="1800" dirty="0" err="1" smtClean="0"/>
              <a:t>Infeksjonsavd</a:t>
            </a:r>
            <a:r>
              <a:rPr lang="nb-NO" sz="1800" dirty="0" smtClean="0"/>
              <a:t>, SUS, på indikasjon</a:t>
            </a:r>
          </a:p>
          <a:p>
            <a:r>
              <a:rPr lang="nb-NO" sz="2000" b="1" dirty="0" smtClean="0"/>
              <a:t>Videre oppfølging av prøver gjøres hos </a:t>
            </a:r>
            <a:r>
              <a:rPr lang="nb-NO" sz="2000" b="1" dirty="0" err="1" smtClean="0"/>
              <a:t>fastlegen</a:t>
            </a:r>
            <a:endParaRPr lang="nb-NO" sz="2000" b="1" dirty="0" smtClean="0"/>
          </a:p>
          <a:p>
            <a:pPr>
              <a:buNone/>
            </a:pPr>
            <a:r>
              <a:rPr lang="nb-NO" sz="2000" dirty="0" smtClean="0"/>
              <a:t>     - blodprøver inntil 6 mnd etter hendelsen </a:t>
            </a:r>
            <a:r>
              <a:rPr lang="nb-NO" sz="2000" dirty="0" err="1" smtClean="0"/>
              <a:t>mtp</a:t>
            </a:r>
            <a:r>
              <a:rPr lang="nb-NO" sz="2000" dirty="0" smtClean="0"/>
              <a:t> smitte, </a:t>
            </a:r>
          </a:p>
          <a:p>
            <a:pPr>
              <a:buNone/>
            </a:pPr>
            <a:r>
              <a:rPr lang="nb-NO" sz="2000" dirty="0" smtClean="0"/>
              <a:t>        smitteoppsporing, </a:t>
            </a:r>
            <a:r>
              <a:rPr lang="nb-NO" sz="2000" dirty="0" err="1" smtClean="0"/>
              <a:t>evt</a:t>
            </a:r>
            <a:r>
              <a:rPr lang="nb-NO" sz="2000" dirty="0" smtClean="0"/>
              <a:t> fullføring </a:t>
            </a:r>
            <a:r>
              <a:rPr lang="nb-NO" sz="2000" dirty="0" err="1" smtClean="0"/>
              <a:t>Hep</a:t>
            </a:r>
            <a:r>
              <a:rPr lang="nb-NO" sz="2000" dirty="0" smtClean="0"/>
              <a:t> B vaksinering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>
              <a:buFont typeface="Wingdings 2"/>
              <a:buChar char=""/>
            </a:pPr>
            <a:r>
              <a:rPr lang="nb-NO" sz="3097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Hjelp til å komme i kontakt med </a:t>
            </a:r>
            <a:r>
              <a:rPr lang="nb-NO" sz="3097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politi</a:t>
            </a:r>
            <a:r>
              <a:rPr lang="nb-NO" sz="3097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eller </a:t>
            </a:r>
            <a:r>
              <a:rPr lang="nb-NO" sz="3097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bistandsadvokat</a:t>
            </a:r>
          </a:p>
          <a:p>
            <a:pPr marL="342900" lvl="1" indent="-342900">
              <a:buNone/>
            </a:pPr>
            <a:endParaRPr lang="nb-NO" dirty="0" smtClean="0"/>
          </a:p>
          <a:p>
            <a:r>
              <a:rPr lang="nb-NO" dirty="0" smtClean="0"/>
              <a:t>Trygt </a:t>
            </a:r>
            <a:r>
              <a:rPr lang="nb-NO" dirty="0" err="1" smtClean="0"/>
              <a:t>oppholdsted</a:t>
            </a:r>
            <a:r>
              <a:rPr lang="nb-NO" dirty="0" smtClean="0"/>
              <a:t> etter undersøkelse </a:t>
            </a:r>
          </a:p>
          <a:p>
            <a:pPr>
              <a:buNone/>
            </a:pPr>
            <a:r>
              <a:rPr lang="nb-NO" sz="2400" dirty="0" smtClean="0"/>
              <a:t>     -  sammen med pårørende, Krisesenter, SUS (medisinisk/psykiatrisk), Barnevern ved behov</a:t>
            </a:r>
            <a:endParaRPr lang="nb-NO" dirty="0" smtClean="0"/>
          </a:p>
          <a:p>
            <a:r>
              <a:rPr lang="nb-NO" dirty="0" smtClean="0"/>
              <a:t>Info om SMISO </a:t>
            </a:r>
          </a:p>
          <a:p>
            <a:pPr>
              <a:buNone/>
            </a:pPr>
            <a:r>
              <a:rPr lang="nb-NO" sz="2400" dirty="0" smtClean="0"/>
              <a:t>    (Senter mot incest og seksuelle overgrep, ligger i Sandnes)</a:t>
            </a:r>
          </a:p>
          <a:p>
            <a:r>
              <a:rPr lang="nb-NO" dirty="0" smtClean="0"/>
              <a:t>Info om mulighet for </a:t>
            </a:r>
            <a:r>
              <a:rPr lang="nb-NO" dirty="0" err="1" smtClean="0"/>
              <a:t>voldsoffererstatning</a:t>
            </a:r>
            <a:endParaRPr lang="nb-NO" dirty="0" smtClean="0"/>
          </a:p>
          <a:p>
            <a:pPr>
              <a:buNone/>
            </a:pPr>
            <a:endParaRPr lang="nb-NO" dirty="0" smtClean="0"/>
          </a:p>
          <a:p>
            <a:r>
              <a:rPr lang="nb-NO" dirty="0" smtClean="0"/>
              <a:t>Gode nettsteder: </a:t>
            </a:r>
          </a:p>
          <a:p>
            <a:pPr>
              <a:buNone/>
            </a:pPr>
            <a:r>
              <a:rPr lang="nb-NO" dirty="0" smtClean="0"/>
              <a:t>    </a:t>
            </a:r>
            <a:r>
              <a:rPr lang="nb-NO" dirty="0" err="1" smtClean="0"/>
              <a:t>Ung.no</a:t>
            </a:r>
            <a:endParaRPr lang="nb-NO" dirty="0" smtClean="0"/>
          </a:p>
          <a:p>
            <a:pPr>
              <a:buNone/>
            </a:pPr>
            <a:r>
              <a:rPr lang="nb-NO" dirty="0" smtClean="0"/>
              <a:t>    </a:t>
            </a:r>
            <a:r>
              <a:rPr lang="nb-NO" dirty="0" err="1" smtClean="0"/>
              <a:t>Dinutvei.no</a:t>
            </a:r>
            <a:r>
              <a:rPr lang="nb-NO" dirty="0" smtClean="0"/>
              <a:t>  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dirty="0" smtClean="0"/>
              <a:t>NB! 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b-NO" dirty="0" smtClean="0"/>
          </a:p>
          <a:p>
            <a:pPr>
              <a:buNone/>
            </a:pPr>
            <a:endParaRPr lang="nb-NO" sz="3200" dirty="0" smtClean="0"/>
          </a:p>
          <a:p>
            <a:pPr algn="ctr">
              <a:buNone/>
            </a:pPr>
            <a:r>
              <a:rPr lang="nb-NO" sz="3200" dirty="0" smtClean="0"/>
              <a:t>En trenger ikke være edru eller </a:t>
            </a:r>
          </a:p>
          <a:p>
            <a:pPr algn="ctr">
              <a:buNone/>
            </a:pPr>
            <a:r>
              <a:rPr lang="nb-NO" sz="3200" dirty="0" smtClean="0"/>
              <a:t>ha bestemt seg for anmeldelse </a:t>
            </a:r>
          </a:p>
          <a:p>
            <a:pPr algn="ctr">
              <a:buNone/>
            </a:pPr>
            <a:r>
              <a:rPr lang="nb-NO" sz="3200" dirty="0" smtClean="0"/>
              <a:t>for å kontakte voldtektsmottaket!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err="1" smtClean="0"/>
              <a:t>Psyk</a:t>
            </a:r>
            <a:r>
              <a:rPr lang="nb-NO" dirty="0" smtClean="0"/>
              <a:t> sykepleier –Presentasjon ved JAN LILAND 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Psykiatrisk</a:t>
            </a:r>
            <a:r>
              <a:rPr lang="en-US" dirty="0" smtClean="0"/>
              <a:t> </a:t>
            </a:r>
            <a:r>
              <a:rPr lang="en-US" dirty="0" err="1" smtClean="0"/>
              <a:t>sykepleier</a:t>
            </a:r>
            <a:r>
              <a:rPr lang="en-US" dirty="0" smtClean="0"/>
              <a:t> </a:t>
            </a:r>
            <a:r>
              <a:rPr lang="en-US" dirty="0" err="1" smtClean="0"/>
              <a:t>ved</a:t>
            </a:r>
            <a:r>
              <a:rPr lang="en-US" dirty="0" smtClean="0"/>
              <a:t> Stavanger </a:t>
            </a:r>
            <a:r>
              <a:rPr lang="en-US" dirty="0" err="1" smtClean="0"/>
              <a:t>Legevakt</a:t>
            </a:r>
            <a:endParaRPr lang="en-US" dirty="0" smtClean="0"/>
          </a:p>
          <a:p>
            <a:r>
              <a:rPr lang="en-US" dirty="0" smtClean="0"/>
              <a:t>1 X 100% stilling</a:t>
            </a:r>
          </a:p>
          <a:p>
            <a:r>
              <a:rPr lang="en-US" dirty="0" err="1" smtClean="0"/>
              <a:t>Dagtid</a:t>
            </a:r>
            <a:r>
              <a:rPr lang="en-US" dirty="0" smtClean="0"/>
              <a:t> </a:t>
            </a:r>
            <a:r>
              <a:rPr lang="en-US" dirty="0" err="1" smtClean="0"/>
              <a:t>mandag</a:t>
            </a:r>
            <a:r>
              <a:rPr lang="en-US" dirty="0" smtClean="0"/>
              <a:t> – </a:t>
            </a:r>
            <a:r>
              <a:rPr lang="en-US" dirty="0" err="1" smtClean="0"/>
              <a:t>fredag</a:t>
            </a:r>
            <a:endParaRPr lang="en-US" dirty="0" smtClean="0"/>
          </a:p>
          <a:p>
            <a:r>
              <a:rPr lang="en-US" dirty="0" smtClean="0"/>
              <a:t>Stavanger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Randaberg</a:t>
            </a:r>
            <a:r>
              <a:rPr lang="en-US" dirty="0" smtClean="0"/>
              <a:t> </a:t>
            </a:r>
            <a:r>
              <a:rPr lang="en-US" dirty="0" err="1" smtClean="0"/>
              <a:t>Kommune</a:t>
            </a:r>
            <a:endParaRPr lang="en-US" dirty="0" smtClean="0"/>
          </a:p>
          <a:p>
            <a:r>
              <a:rPr lang="en-US" dirty="0" err="1" smtClean="0"/>
              <a:t>Tjeneste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Voldtektsmottaket</a:t>
            </a:r>
            <a:endParaRPr lang="nb-NO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Psykososial</a:t>
            </a:r>
            <a:r>
              <a:rPr lang="en-US" dirty="0" smtClean="0"/>
              <a:t> </a:t>
            </a:r>
            <a:r>
              <a:rPr lang="en-US" dirty="0" err="1" smtClean="0"/>
              <a:t>oppfølging</a:t>
            </a:r>
            <a:r>
              <a:rPr lang="en-US" dirty="0" smtClean="0"/>
              <a:t> I MOTTAKET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Blir</a:t>
            </a:r>
            <a:r>
              <a:rPr lang="en-US" dirty="0" smtClean="0"/>
              <a:t> </a:t>
            </a:r>
            <a:r>
              <a:rPr lang="en-US" dirty="0" err="1" smtClean="0"/>
              <a:t>ved</a:t>
            </a:r>
            <a:r>
              <a:rPr lang="en-US" dirty="0" smtClean="0"/>
              <a:t> </a:t>
            </a:r>
            <a:r>
              <a:rPr lang="en-US" dirty="0" err="1" smtClean="0"/>
              <a:t>undersøkelse</a:t>
            </a:r>
            <a:r>
              <a:rPr lang="en-US" dirty="0" smtClean="0"/>
              <a:t> </a:t>
            </a:r>
            <a:r>
              <a:rPr lang="en-US" dirty="0" err="1" smtClean="0"/>
              <a:t>informert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at </a:t>
            </a:r>
            <a:r>
              <a:rPr lang="en-US" dirty="0" err="1" smtClean="0"/>
              <a:t>psyk.spl.tar</a:t>
            </a:r>
            <a:r>
              <a:rPr lang="en-US" dirty="0" smtClean="0"/>
              <a:t> </a:t>
            </a:r>
            <a:r>
              <a:rPr lang="en-US" dirty="0" err="1" smtClean="0"/>
              <a:t>kontakt</a:t>
            </a:r>
            <a:r>
              <a:rPr lang="en-US" dirty="0" smtClean="0"/>
              <a:t> </a:t>
            </a:r>
            <a:r>
              <a:rPr lang="en-US" dirty="0" err="1" smtClean="0"/>
              <a:t>innen</a:t>
            </a:r>
            <a:r>
              <a:rPr lang="en-US" dirty="0" smtClean="0"/>
              <a:t> </a:t>
            </a:r>
            <a:r>
              <a:rPr lang="en-US" dirty="0" err="1" smtClean="0"/>
              <a:t>noen</a:t>
            </a:r>
            <a:r>
              <a:rPr lang="en-US" dirty="0" smtClean="0"/>
              <a:t> </a:t>
            </a:r>
            <a:r>
              <a:rPr lang="en-US" dirty="0" err="1" smtClean="0"/>
              <a:t>dager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Tilbys</a:t>
            </a:r>
            <a:r>
              <a:rPr lang="en-US" dirty="0" smtClean="0"/>
              <a:t> 3-4 </a:t>
            </a:r>
            <a:r>
              <a:rPr lang="en-US" dirty="0" err="1" smtClean="0"/>
              <a:t>samtaler</a:t>
            </a:r>
            <a:r>
              <a:rPr lang="en-US" dirty="0" smtClean="0"/>
              <a:t>- </a:t>
            </a:r>
            <a:r>
              <a:rPr lang="en-US" dirty="0" err="1" smtClean="0"/>
              <a:t>dvs</a:t>
            </a:r>
            <a:r>
              <a:rPr lang="en-US" dirty="0" smtClean="0"/>
              <a:t>. </a:t>
            </a:r>
            <a:r>
              <a:rPr lang="en-US" dirty="0" err="1" smtClean="0"/>
              <a:t>oppfølging</a:t>
            </a:r>
            <a:r>
              <a:rPr lang="en-US" dirty="0" smtClean="0"/>
              <a:t> 1 </a:t>
            </a:r>
            <a:r>
              <a:rPr lang="en-US" dirty="0" err="1" smtClean="0"/>
              <a:t>mnd</a:t>
            </a:r>
            <a:r>
              <a:rPr lang="en-US" dirty="0" smtClean="0"/>
              <a:t>. </a:t>
            </a:r>
            <a:r>
              <a:rPr lang="en-US" dirty="0" err="1" smtClean="0"/>
              <a:t>etter</a:t>
            </a:r>
            <a:r>
              <a:rPr lang="en-US" dirty="0" smtClean="0"/>
              <a:t> </a:t>
            </a:r>
            <a:r>
              <a:rPr lang="en-US" dirty="0" err="1" smtClean="0"/>
              <a:t>hendelsen</a:t>
            </a:r>
            <a:endParaRPr lang="en-US" dirty="0" smtClean="0"/>
          </a:p>
          <a:p>
            <a:r>
              <a:rPr lang="en-US" dirty="0" err="1" smtClean="0"/>
              <a:t>Foreldre</a:t>
            </a:r>
            <a:r>
              <a:rPr lang="en-US" dirty="0" smtClean="0"/>
              <a:t>, </a:t>
            </a:r>
            <a:r>
              <a:rPr lang="en-US" dirty="0" err="1" smtClean="0"/>
              <a:t>søsken</a:t>
            </a:r>
            <a:r>
              <a:rPr lang="en-US" dirty="0" smtClean="0"/>
              <a:t>, </a:t>
            </a:r>
            <a:r>
              <a:rPr lang="en-US" dirty="0" err="1" smtClean="0"/>
              <a:t>venner</a:t>
            </a:r>
            <a:r>
              <a:rPr lang="en-US" dirty="0" smtClean="0"/>
              <a:t>, </a:t>
            </a:r>
            <a:r>
              <a:rPr lang="en-US" dirty="0" err="1" smtClean="0"/>
              <a:t>lærere</a:t>
            </a:r>
            <a:r>
              <a:rPr lang="en-US" dirty="0" smtClean="0"/>
              <a:t>, </a:t>
            </a:r>
            <a:r>
              <a:rPr lang="en-US" dirty="0" err="1" smtClean="0"/>
              <a:t>osv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Vurdere</a:t>
            </a:r>
            <a:r>
              <a:rPr lang="en-US" dirty="0" smtClean="0"/>
              <a:t> </a:t>
            </a:r>
            <a:r>
              <a:rPr lang="en-US" dirty="0" err="1" smtClean="0"/>
              <a:t>anbefaling</a:t>
            </a:r>
            <a:r>
              <a:rPr lang="en-US" dirty="0" smtClean="0"/>
              <a:t> </a:t>
            </a:r>
            <a:r>
              <a:rPr lang="en-US" dirty="0" err="1" smtClean="0"/>
              <a:t>videre</a:t>
            </a:r>
            <a:r>
              <a:rPr lang="en-US" dirty="0" smtClean="0"/>
              <a:t> </a:t>
            </a:r>
            <a:r>
              <a:rPr lang="en-US" dirty="0" err="1" smtClean="0"/>
              <a:t>behandling/annet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Fortsettelse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Informasjon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krisereaksjoner/normalisere</a:t>
            </a:r>
            <a:r>
              <a:rPr lang="en-US" dirty="0" smtClean="0"/>
              <a:t> </a:t>
            </a:r>
            <a:r>
              <a:rPr lang="en-US" dirty="0" err="1" smtClean="0"/>
              <a:t>reaksjoner</a:t>
            </a:r>
            <a:endParaRPr lang="en-US" dirty="0" smtClean="0"/>
          </a:p>
          <a:p>
            <a:r>
              <a:rPr lang="en-US" dirty="0" err="1" smtClean="0"/>
              <a:t>Informasjon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reaksjoner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komme</a:t>
            </a:r>
            <a:r>
              <a:rPr lang="en-US" dirty="0" smtClean="0"/>
              <a:t> </a:t>
            </a:r>
            <a:r>
              <a:rPr lang="en-US" dirty="0" err="1" smtClean="0"/>
              <a:t>senere</a:t>
            </a:r>
            <a:endParaRPr lang="en-US" dirty="0" smtClean="0"/>
          </a:p>
          <a:p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reaksjoner</a:t>
            </a:r>
            <a:r>
              <a:rPr lang="en-US" dirty="0" smtClean="0"/>
              <a:t>- </a:t>
            </a:r>
            <a:r>
              <a:rPr lang="en-US" dirty="0" err="1" smtClean="0"/>
              <a:t>det</a:t>
            </a:r>
            <a:r>
              <a:rPr lang="en-US" dirty="0" smtClean="0"/>
              <a:t> den </a:t>
            </a:r>
            <a:r>
              <a:rPr lang="en-US" dirty="0" err="1" smtClean="0"/>
              <a:t>utsatte</a:t>
            </a:r>
            <a:r>
              <a:rPr lang="en-US" dirty="0" smtClean="0"/>
              <a:t> </a:t>
            </a:r>
            <a:r>
              <a:rPr lang="en-US" dirty="0" err="1" smtClean="0"/>
              <a:t>forteller</a:t>
            </a:r>
            <a:r>
              <a:rPr lang="en-US" dirty="0" smtClean="0"/>
              <a:t> </a:t>
            </a:r>
            <a:r>
              <a:rPr lang="en-US" dirty="0" err="1" smtClean="0"/>
              <a:t>Vurderer</a:t>
            </a:r>
            <a:r>
              <a:rPr lang="en-US" dirty="0" smtClean="0"/>
              <a:t> </a:t>
            </a:r>
            <a:r>
              <a:rPr lang="en-US" dirty="0" err="1" smtClean="0"/>
              <a:t>ikke</a:t>
            </a:r>
            <a:r>
              <a:rPr lang="en-US" dirty="0" smtClean="0"/>
              <a:t> </a:t>
            </a:r>
            <a:r>
              <a:rPr lang="en-US" dirty="0" err="1" smtClean="0"/>
              <a:t>sannhetsgehalt</a:t>
            </a:r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Traumereaksjoner/etterreaksjoner</a:t>
            </a:r>
            <a:r>
              <a:rPr lang="en-US" dirty="0" smtClean="0"/>
              <a:t>: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Angst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frykt</a:t>
            </a:r>
            <a:endParaRPr lang="en-US" dirty="0" smtClean="0"/>
          </a:p>
          <a:p>
            <a:r>
              <a:rPr lang="en-US" dirty="0" err="1" smtClean="0"/>
              <a:t>Skam</a:t>
            </a:r>
            <a:endParaRPr lang="en-US" dirty="0" smtClean="0"/>
          </a:p>
          <a:p>
            <a:r>
              <a:rPr lang="en-US" dirty="0" err="1" smtClean="0"/>
              <a:t>Gjenopplevelse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skjedde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Søvnforstyrrelser</a:t>
            </a:r>
            <a:endParaRPr lang="en-US" dirty="0" smtClean="0"/>
          </a:p>
          <a:p>
            <a:r>
              <a:rPr lang="en-US" dirty="0" err="1" smtClean="0"/>
              <a:t>Selvbebreidelser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skyldfølelse</a:t>
            </a:r>
            <a:endParaRPr lang="en-US" dirty="0" smtClean="0"/>
          </a:p>
          <a:p>
            <a:r>
              <a:rPr lang="en-US" dirty="0" err="1" smtClean="0"/>
              <a:t>Konsentrasjons</a:t>
            </a:r>
            <a:r>
              <a:rPr lang="en-US" dirty="0" smtClean="0"/>
              <a:t>-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hukommelsesvansker</a:t>
            </a:r>
            <a:endParaRPr lang="en-US" dirty="0" smtClean="0"/>
          </a:p>
          <a:p>
            <a:r>
              <a:rPr lang="en-US" dirty="0" err="1" smtClean="0"/>
              <a:t>Økt</a:t>
            </a:r>
            <a:r>
              <a:rPr lang="en-US" dirty="0" smtClean="0"/>
              <a:t> </a:t>
            </a:r>
            <a:r>
              <a:rPr lang="en-US" dirty="0" err="1" smtClean="0"/>
              <a:t>irritasjon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sinne</a:t>
            </a:r>
            <a:endParaRPr lang="en-US" dirty="0" smtClean="0"/>
          </a:p>
          <a:p>
            <a:r>
              <a:rPr lang="en-US" dirty="0" err="1" smtClean="0"/>
              <a:t>Kroppslige</a:t>
            </a:r>
            <a:r>
              <a:rPr lang="en-US" dirty="0" smtClean="0"/>
              <a:t> </a:t>
            </a:r>
            <a:r>
              <a:rPr lang="en-US" dirty="0" err="1" smtClean="0"/>
              <a:t>plager</a:t>
            </a:r>
            <a:endParaRPr lang="en-US" dirty="0" smtClean="0"/>
          </a:p>
          <a:p>
            <a:r>
              <a:rPr lang="en-US" dirty="0" err="1" smtClean="0"/>
              <a:t>Problemer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samspill</a:t>
            </a:r>
            <a:r>
              <a:rPr lang="en-US" dirty="0" smtClean="0"/>
              <a:t> med </a:t>
            </a:r>
            <a:r>
              <a:rPr lang="en-US" dirty="0" err="1" smtClean="0"/>
              <a:t>omgivelsene</a:t>
            </a:r>
            <a:endParaRPr lang="en-US" dirty="0" smtClean="0"/>
          </a:p>
          <a:p>
            <a:r>
              <a:rPr lang="en-US" dirty="0" err="1" smtClean="0"/>
              <a:t>Vansker</a:t>
            </a:r>
            <a:r>
              <a:rPr lang="en-US" dirty="0" smtClean="0"/>
              <a:t> med </a:t>
            </a:r>
            <a:r>
              <a:rPr lang="en-US" dirty="0" err="1" smtClean="0"/>
              <a:t>nærhet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seksualitet</a:t>
            </a:r>
            <a:endParaRPr lang="en-US" dirty="0" smtClean="0"/>
          </a:p>
          <a:p>
            <a:r>
              <a:rPr lang="en-US" dirty="0" err="1" smtClean="0"/>
              <a:t>Tristhet</a:t>
            </a:r>
            <a:endParaRPr lang="en-US" dirty="0" smtClean="0"/>
          </a:p>
          <a:p>
            <a:r>
              <a:rPr lang="en-US" dirty="0" err="1" smtClean="0"/>
              <a:t>Økt</a:t>
            </a:r>
            <a:r>
              <a:rPr lang="en-US" dirty="0" smtClean="0"/>
              <a:t> </a:t>
            </a:r>
            <a:r>
              <a:rPr lang="en-US" dirty="0" err="1" smtClean="0"/>
              <a:t>behov</a:t>
            </a:r>
            <a:r>
              <a:rPr lang="en-US" dirty="0" smtClean="0"/>
              <a:t> for </a:t>
            </a:r>
            <a:r>
              <a:rPr lang="en-US" dirty="0" err="1" smtClean="0"/>
              <a:t>kontroll</a:t>
            </a:r>
            <a:endParaRPr lang="en-US" dirty="0" smtClean="0"/>
          </a:p>
          <a:p>
            <a:r>
              <a:rPr lang="en-US" dirty="0" err="1" smtClean="0"/>
              <a:t>Nummenhet</a:t>
            </a:r>
            <a:endParaRPr lang="en-US" dirty="0" smtClean="0"/>
          </a:p>
          <a:p>
            <a:r>
              <a:rPr lang="en-US" dirty="0" err="1" smtClean="0"/>
              <a:t>Mistro</a:t>
            </a:r>
            <a:endParaRPr lang="en-US" dirty="0" smtClean="0"/>
          </a:p>
          <a:p>
            <a:r>
              <a:rPr lang="en-US" dirty="0" err="1" smtClean="0"/>
              <a:t>Bagatellisering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hendelsen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føle</a:t>
            </a:r>
            <a:r>
              <a:rPr lang="en-US" dirty="0" smtClean="0"/>
              <a:t> </a:t>
            </a:r>
            <a:r>
              <a:rPr lang="en-US" dirty="0" err="1" smtClean="0"/>
              <a:t>tvil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hva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egentlig</a:t>
            </a:r>
            <a:r>
              <a:rPr lang="en-US" dirty="0" smtClean="0"/>
              <a:t> </a:t>
            </a:r>
            <a:r>
              <a:rPr lang="en-US" dirty="0" err="1" smtClean="0"/>
              <a:t>skjedde</a:t>
            </a:r>
            <a:endParaRPr lang="en-US" dirty="0" smtClean="0"/>
          </a:p>
          <a:p>
            <a:r>
              <a:rPr lang="en-US" dirty="0" err="1" smtClean="0"/>
              <a:t>Utagering</a:t>
            </a:r>
            <a:endParaRPr lang="en-US" dirty="0" smtClean="0"/>
          </a:p>
          <a:p>
            <a:r>
              <a:rPr lang="en-US" dirty="0" err="1" smtClean="0"/>
              <a:t>Isolasjon</a:t>
            </a:r>
            <a:endParaRPr lang="en-US" dirty="0" smtClean="0"/>
          </a:p>
          <a:p>
            <a:r>
              <a:rPr lang="en-US" dirty="0" err="1" smtClean="0"/>
              <a:t>Ensomhet</a:t>
            </a:r>
            <a:r>
              <a:rPr lang="en-US" dirty="0" smtClean="0"/>
              <a:t>, </a:t>
            </a:r>
            <a:r>
              <a:rPr lang="en-US" dirty="0" err="1" smtClean="0"/>
              <a:t>følelse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å</a:t>
            </a:r>
            <a:r>
              <a:rPr lang="en-US" dirty="0" smtClean="0"/>
              <a:t> </a:t>
            </a:r>
            <a:r>
              <a:rPr lang="en-US" dirty="0" err="1" smtClean="0"/>
              <a:t>være</a:t>
            </a:r>
            <a:r>
              <a:rPr lang="en-US" dirty="0" smtClean="0"/>
              <a:t> </a:t>
            </a:r>
            <a:r>
              <a:rPr lang="en-US" dirty="0" err="1" smtClean="0"/>
              <a:t>helt</a:t>
            </a:r>
            <a:r>
              <a:rPr lang="en-US" dirty="0" smtClean="0"/>
              <a:t> </a:t>
            </a:r>
            <a:r>
              <a:rPr lang="en-US" dirty="0" err="1" smtClean="0"/>
              <a:t>alene</a:t>
            </a:r>
            <a:endParaRPr lang="nb-NO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Viktig</a:t>
            </a:r>
            <a:r>
              <a:rPr lang="en-US" dirty="0" smtClean="0"/>
              <a:t> </a:t>
            </a:r>
            <a:r>
              <a:rPr lang="en-US" dirty="0" err="1" smtClean="0"/>
              <a:t>å</a:t>
            </a:r>
            <a:r>
              <a:rPr lang="en-US" dirty="0" smtClean="0"/>
              <a:t> </a:t>
            </a:r>
            <a:r>
              <a:rPr lang="en-US" dirty="0" err="1" smtClean="0"/>
              <a:t>være</a:t>
            </a:r>
            <a:r>
              <a:rPr lang="en-US" dirty="0" smtClean="0"/>
              <a:t> </a:t>
            </a:r>
            <a:r>
              <a:rPr lang="en-US" dirty="0" err="1" smtClean="0"/>
              <a:t>obs</a:t>
            </a:r>
            <a:r>
              <a:rPr lang="en-US" dirty="0" smtClean="0"/>
              <a:t>! </a:t>
            </a:r>
            <a:r>
              <a:rPr lang="en-US" dirty="0" err="1" smtClean="0"/>
              <a:t>på</a:t>
            </a:r>
            <a:r>
              <a:rPr lang="en-US" dirty="0" smtClean="0"/>
              <a:t>: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Opplevelse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følelsesmessig</a:t>
            </a:r>
            <a:r>
              <a:rPr lang="en-US" dirty="0" smtClean="0"/>
              <a:t> </a:t>
            </a:r>
            <a:r>
              <a:rPr lang="en-US" dirty="0" err="1" smtClean="0"/>
              <a:t>reaksjon</a:t>
            </a:r>
            <a:r>
              <a:rPr lang="en-US" dirty="0" smtClean="0"/>
              <a:t> </a:t>
            </a:r>
            <a:r>
              <a:rPr lang="en-US" dirty="0" err="1" smtClean="0"/>
              <a:t>etter</a:t>
            </a:r>
            <a:r>
              <a:rPr lang="en-US" dirty="0" smtClean="0"/>
              <a:t> </a:t>
            </a:r>
            <a:r>
              <a:rPr lang="en-US" dirty="0" err="1" smtClean="0"/>
              <a:t>anmeldelse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kontakt</a:t>
            </a:r>
            <a:r>
              <a:rPr lang="en-US" dirty="0" smtClean="0"/>
              <a:t> med </a:t>
            </a:r>
            <a:r>
              <a:rPr lang="en-US" dirty="0" err="1" smtClean="0"/>
              <a:t>politi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Avhørssituasjon</a:t>
            </a:r>
            <a:r>
              <a:rPr lang="en-US" dirty="0" smtClean="0"/>
              <a:t>, </a:t>
            </a:r>
            <a:r>
              <a:rPr lang="en-US" dirty="0" err="1" smtClean="0"/>
              <a:t>samt</a:t>
            </a:r>
            <a:r>
              <a:rPr lang="en-US" dirty="0" smtClean="0"/>
              <a:t> </a:t>
            </a:r>
            <a:r>
              <a:rPr lang="en-US" dirty="0" err="1" smtClean="0"/>
              <a:t>kontakt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fortløpende</a:t>
            </a:r>
            <a:r>
              <a:rPr lang="en-US" dirty="0" smtClean="0"/>
              <a:t> </a:t>
            </a:r>
            <a:r>
              <a:rPr lang="en-US" dirty="0" err="1" smtClean="0"/>
              <a:t>informasjon</a:t>
            </a:r>
            <a:r>
              <a:rPr lang="en-US" dirty="0" smtClean="0"/>
              <a:t> </a:t>
            </a:r>
            <a:r>
              <a:rPr lang="en-US" dirty="0" err="1" smtClean="0"/>
              <a:t>fra</a:t>
            </a:r>
            <a:r>
              <a:rPr lang="en-US" dirty="0" smtClean="0"/>
              <a:t> </a:t>
            </a:r>
            <a:r>
              <a:rPr lang="en-US" dirty="0" err="1" smtClean="0"/>
              <a:t>politiet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tiden</a:t>
            </a:r>
            <a:r>
              <a:rPr lang="en-US" dirty="0" smtClean="0"/>
              <a:t> </a:t>
            </a:r>
            <a:r>
              <a:rPr lang="en-US" dirty="0" err="1" smtClean="0"/>
              <a:t>frem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henleggelse/opprettelse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sak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frem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henleggelse/opprettelse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sak</a:t>
            </a:r>
            <a:r>
              <a:rPr lang="en-US" dirty="0" smtClean="0"/>
              <a:t> </a:t>
            </a:r>
            <a:r>
              <a:rPr lang="en-US" dirty="0" err="1" smtClean="0"/>
              <a:t>medfører</a:t>
            </a:r>
            <a:r>
              <a:rPr lang="en-US" dirty="0" smtClean="0"/>
              <a:t> </a:t>
            </a:r>
            <a:r>
              <a:rPr lang="en-US" dirty="0" err="1" smtClean="0"/>
              <a:t>ofte</a:t>
            </a:r>
            <a:r>
              <a:rPr lang="en-US" dirty="0" smtClean="0"/>
              <a:t> </a:t>
            </a:r>
            <a:r>
              <a:rPr lang="en-US" dirty="0" err="1" smtClean="0"/>
              <a:t>å</a:t>
            </a:r>
            <a:r>
              <a:rPr lang="en-US" dirty="0" smtClean="0"/>
              <a:t> </a:t>
            </a:r>
            <a:r>
              <a:rPr lang="en-US" dirty="0" err="1" smtClean="0"/>
              <a:t>gjennomgå</a:t>
            </a:r>
            <a:r>
              <a:rPr lang="en-US" dirty="0" smtClean="0"/>
              <a:t> </a:t>
            </a:r>
            <a:r>
              <a:rPr lang="en-US" dirty="0" err="1" smtClean="0"/>
              <a:t>selve</a:t>
            </a:r>
            <a:r>
              <a:rPr lang="en-US" dirty="0" smtClean="0"/>
              <a:t> </a:t>
            </a:r>
            <a:r>
              <a:rPr lang="en-US" dirty="0" err="1" smtClean="0"/>
              <a:t>overgrepet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tankene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tilfelle</a:t>
            </a:r>
            <a:r>
              <a:rPr lang="en-US" dirty="0" smtClean="0"/>
              <a:t> </a:t>
            </a:r>
            <a:r>
              <a:rPr lang="en-US" dirty="0" err="1" smtClean="0"/>
              <a:t>nye</a:t>
            </a:r>
            <a:r>
              <a:rPr lang="en-US" dirty="0" smtClean="0"/>
              <a:t> </a:t>
            </a:r>
            <a:r>
              <a:rPr lang="en-US" dirty="0" err="1" smtClean="0"/>
              <a:t>spørsmål</a:t>
            </a:r>
            <a:r>
              <a:rPr lang="en-US" dirty="0" smtClean="0"/>
              <a:t> </a:t>
            </a:r>
            <a:r>
              <a:rPr lang="en-US" dirty="0" err="1" smtClean="0"/>
              <a:t>fra</a:t>
            </a:r>
            <a:r>
              <a:rPr lang="en-US" dirty="0" smtClean="0"/>
              <a:t> </a:t>
            </a:r>
            <a:r>
              <a:rPr lang="en-US" dirty="0" err="1" smtClean="0"/>
              <a:t>Politiet</a:t>
            </a:r>
            <a:r>
              <a:rPr lang="en-US" dirty="0" smtClean="0"/>
              <a:t> </a:t>
            </a:r>
            <a:r>
              <a:rPr lang="en-US" dirty="0" err="1" smtClean="0"/>
              <a:t>og/eller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retten</a:t>
            </a:r>
            <a:r>
              <a:rPr lang="en-US" dirty="0" smtClean="0"/>
              <a:t>. </a:t>
            </a:r>
            <a:r>
              <a:rPr lang="en-US" dirty="0" err="1" smtClean="0"/>
              <a:t>Dette</a:t>
            </a:r>
            <a:r>
              <a:rPr lang="en-US" dirty="0" smtClean="0"/>
              <a:t> </a:t>
            </a:r>
            <a:r>
              <a:rPr lang="en-US" dirty="0" err="1" smtClean="0"/>
              <a:t>forsinker</a:t>
            </a:r>
            <a:r>
              <a:rPr lang="en-US" dirty="0" smtClean="0"/>
              <a:t> </a:t>
            </a:r>
            <a:r>
              <a:rPr lang="en-US" dirty="0" err="1" smtClean="0"/>
              <a:t>bearbeidelse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traumereaksjoner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Først</a:t>
            </a:r>
            <a:r>
              <a:rPr lang="en-US" dirty="0" smtClean="0"/>
              <a:t> </a:t>
            </a:r>
            <a:r>
              <a:rPr lang="en-US" dirty="0" err="1" smtClean="0"/>
              <a:t>når</a:t>
            </a:r>
            <a:r>
              <a:rPr lang="en-US" dirty="0" smtClean="0"/>
              <a:t> </a:t>
            </a:r>
            <a:r>
              <a:rPr lang="en-US" dirty="0" err="1" smtClean="0"/>
              <a:t>resultat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anmeldelse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klar</a:t>
            </a:r>
            <a:r>
              <a:rPr lang="en-US" dirty="0" smtClean="0"/>
              <a:t> </a:t>
            </a:r>
            <a:r>
              <a:rPr lang="en-US" dirty="0" err="1" smtClean="0"/>
              <a:t>vil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være</a:t>
            </a:r>
            <a:r>
              <a:rPr lang="en-US" dirty="0" smtClean="0"/>
              <a:t> </a:t>
            </a:r>
            <a:r>
              <a:rPr lang="en-US" dirty="0" err="1" smtClean="0"/>
              <a:t>mulig</a:t>
            </a:r>
            <a:r>
              <a:rPr lang="en-US" dirty="0" smtClean="0"/>
              <a:t> </a:t>
            </a:r>
            <a:r>
              <a:rPr lang="en-US" dirty="0" err="1" smtClean="0"/>
              <a:t>å</a:t>
            </a:r>
            <a:r>
              <a:rPr lang="en-US" dirty="0" smtClean="0"/>
              <a:t> </a:t>
            </a:r>
            <a:r>
              <a:rPr lang="en-US" dirty="0" err="1" smtClean="0"/>
              <a:t>vurdere</a:t>
            </a:r>
            <a:r>
              <a:rPr lang="en-US" dirty="0" smtClean="0"/>
              <a:t> </a:t>
            </a:r>
            <a:r>
              <a:rPr lang="en-US" dirty="0" err="1" smtClean="0"/>
              <a:t>hvilke</a:t>
            </a:r>
            <a:r>
              <a:rPr lang="en-US" dirty="0" smtClean="0"/>
              <a:t> </a:t>
            </a:r>
            <a:r>
              <a:rPr lang="en-US" dirty="0" err="1" smtClean="0"/>
              <a:t>konsekvenser</a:t>
            </a:r>
            <a:r>
              <a:rPr lang="en-US" dirty="0" smtClean="0"/>
              <a:t> </a:t>
            </a:r>
            <a:r>
              <a:rPr lang="en-US" dirty="0" err="1" smtClean="0"/>
              <a:t>overgrep</a:t>
            </a:r>
            <a:r>
              <a:rPr lang="en-US" dirty="0" smtClean="0"/>
              <a:t> </a:t>
            </a:r>
            <a:r>
              <a:rPr lang="en-US" dirty="0" err="1" smtClean="0"/>
              <a:t>medfører</a:t>
            </a:r>
            <a:r>
              <a:rPr lang="en-US" dirty="0" smtClean="0"/>
              <a:t> </a:t>
            </a:r>
            <a:r>
              <a:rPr lang="en-US" dirty="0" err="1" smtClean="0"/>
              <a:t>videre</a:t>
            </a:r>
            <a:r>
              <a:rPr lang="en-US" dirty="0" smtClean="0"/>
              <a:t>.</a:t>
            </a:r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Voldtektsmottaket for Sør-Rogaland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Oppstart 1992 – 25 år i år! </a:t>
            </a:r>
          </a:p>
          <a:p>
            <a:r>
              <a:rPr lang="nb-NO" u="sng" dirty="0" smtClean="0"/>
              <a:t>Døgnåpent</a:t>
            </a:r>
            <a:r>
              <a:rPr lang="nb-NO" dirty="0" smtClean="0"/>
              <a:t> tilbud fra 2007 </a:t>
            </a:r>
          </a:p>
          <a:p>
            <a:r>
              <a:rPr lang="nb-NO" dirty="0" smtClean="0"/>
              <a:t>Dekker alle kommunene i Sør-Rogaland, ca 350 000 innbyggere  </a:t>
            </a:r>
          </a:p>
          <a:p>
            <a:r>
              <a:rPr lang="nb-NO" dirty="0" smtClean="0"/>
              <a:t>Stavanger kommune drifter mottaket etter avtale med Helse Stavanger HF </a:t>
            </a:r>
          </a:p>
          <a:p>
            <a:r>
              <a:rPr lang="nb-NO" dirty="0" smtClean="0"/>
              <a:t>Lokaler ved Stavanger Legevakt, 2.etg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Forts.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En </a:t>
            </a:r>
            <a:r>
              <a:rPr lang="en-US" dirty="0" err="1" smtClean="0"/>
              <a:t>mulig</a:t>
            </a:r>
            <a:r>
              <a:rPr lang="en-US" dirty="0" smtClean="0"/>
              <a:t> </a:t>
            </a:r>
            <a:r>
              <a:rPr lang="en-US" dirty="0" err="1" smtClean="0"/>
              <a:t>midtre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med </a:t>
            </a:r>
            <a:r>
              <a:rPr lang="en-US" dirty="0" err="1" smtClean="0"/>
              <a:t>ytre</a:t>
            </a:r>
            <a:r>
              <a:rPr lang="en-US" dirty="0" smtClean="0"/>
              <a:t> </a:t>
            </a:r>
            <a:r>
              <a:rPr lang="en-US" dirty="0" err="1" smtClean="0"/>
              <a:t>tilpasning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Den </a:t>
            </a:r>
            <a:r>
              <a:rPr lang="en-US" dirty="0" err="1" smtClean="0"/>
              <a:t>utsatte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tilbake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skole/jobb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beroliger</a:t>
            </a:r>
            <a:r>
              <a:rPr lang="en-US" dirty="0" smtClean="0"/>
              <a:t> </a:t>
            </a:r>
            <a:r>
              <a:rPr lang="en-US" dirty="0" err="1" smtClean="0"/>
              <a:t>andre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at </a:t>
            </a:r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går</a:t>
            </a:r>
            <a:r>
              <a:rPr lang="en-US" dirty="0" smtClean="0"/>
              <a:t> bra</a:t>
            </a:r>
          </a:p>
          <a:p>
            <a:r>
              <a:rPr lang="en-US" dirty="0" err="1" smtClean="0"/>
              <a:t>Traumet</a:t>
            </a:r>
            <a:r>
              <a:rPr lang="en-US" dirty="0" smtClean="0"/>
              <a:t> </a:t>
            </a:r>
            <a:r>
              <a:rPr lang="en-US" dirty="0" err="1" smtClean="0"/>
              <a:t>benektes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undertrykkes</a:t>
            </a:r>
            <a:r>
              <a:rPr lang="en-US" dirty="0" smtClean="0"/>
              <a:t> </a:t>
            </a:r>
            <a:r>
              <a:rPr lang="en-US" dirty="0" err="1" smtClean="0"/>
              <a:t>fortsatt</a:t>
            </a:r>
            <a:endParaRPr lang="en-US" dirty="0" smtClean="0"/>
          </a:p>
          <a:p>
            <a:r>
              <a:rPr lang="en-US" dirty="0" smtClean="0"/>
              <a:t>Kan </a:t>
            </a:r>
            <a:r>
              <a:rPr lang="en-US" dirty="0" err="1" smtClean="0"/>
              <a:t>medføre</a:t>
            </a:r>
            <a:r>
              <a:rPr lang="en-US" dirty="0" smtClean="0"/>
              <a:t> at den </a:t>
            </a:r>
            <a:r>
              <a:rPr lang="en-US" dirty="0" err="1" smtClean="0"/>
              <a:t>utsatte</a:t>
            </a:r>
            <a:r>
              <a:rPr lang="en-US" dirty="0" smtClean="0"/>
              <a:t> trekker </a:t>
            </a:r>
            <a:r>
              <a:rPr lang="en-US" dirty="0" err="1" smtClean="0"/>
              <a:t>seg</a:t>
            </a:r>
            <a:r>
              <a:rPr lang="en-US" dirty="0" smtClean="0"/>
              <a:t> </a:t>
            </a:r>
            <a:r>
              <a:rPr lang="en-US" dirty="0" err="1" smtClean="0"/>
              <a:t>fra</a:t>
            </a:r>
            <a:r>
              <a:rPr lang="en-US" dirty="0" smtClean="0"/>
              <a:t> </a:t>
            </a:r>
            <a:r>
              <a:rPr lang="en-US" dirty="0" err="1" smtClean="0"/>
              <a:t>videre</a:t>
            </a:r>
            <a:r>
              <a:rPr lang="en-US" dirty="0" smtClean="0"/>
              <a:t> </a:t>
            </a:r>
            <a:r>
              <a:rPr lang="en-US" dirty="0" err="1" smtClean="0"/>
              <a:t>bearbeiding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evt</a:t>
            </a:r>
            <a:r>
              <a:rPr lang="en-US" dirty="0" smtClean="0"/>
              <a:t>. </a:t>
            </a:r>
            <a:r>
              <a:rPr lang="en-US" dirty="0" err="1" smtClean="0"/>
              <a:t>Behandling</a:t>
            </a:r>
            <a:endParaRPr lang="en-US" dirty="0" smtClean="0"/>
          </a:p>
          <a:p>
            <a:r>
              <a:rPr lang="en-US" dirty="0" err="1" smtClean="0"/>
              <a:t>Dette</a:t>
            </a:r>
            <a:r>
              <a:rPr lang="en-US" dirty="0" smtClean="0"/>
              <a:t> </a:t>
            </a:r>
            <a:r>
              <a:rPr lang="en-US" dirty="0" err="1" smtClean="0"/>
              <a:t>skjer</a:t>
            </a:r>
            <a:r>
              <a:rPr lang="en-US" dirty="0" smtClean="0"/>
              <a:t> </a:t>
            </a:r>
            <a:r>
              <a:rPr lang="en-US" dirty="0" err="1" smtClean="0"/>
              <a:t>mest</a:t>
            </a:r>
            <a:r>
              <a:rPr lang="en-US" dirty="0" smtClean="0"/>
              <a:t> </a:t>
            </a:r>
            <a:r>
              <a:rPr lang="en-US" dirty="0" err="1" smtClean="0"/>
              <a:t>sannsynlig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hvor</a:t>
            </a:r>
            <a:r>
              <a:rPr lang="en-US" dirty="0" smtClean="0"/>
              <a:t> </a:t>
            </a:r>
            <a:r>
              <a:rPr lang="en-US" dirty="0" err="1" smtClean="0"/>
              <a:t>miljøet</a:t>
            </a:r>
            <a:r>
              <a:rPr lang="en-US" dirty="0" smtClean="0"/>
              <a:t> </a:t>
            </a:r>
            <a:r>
              <a:rPr lang="en-US" dirty="0" err="1" smtClean="0"/>
              <a:t>forventer</a:t>
            </a:r>
            <a:r>
              <a:rPr lang="en-US" dirty="0" smtClean="0"/>
              <a:t> </a:t>
            </a:r>
            <a:r>
              <a:rPr lang="en-US" dirty="0" err="1" smtClean="0"/>
              <a:t>rask</a:t>
            </a:r>
            <a:r>
              <a:rPr lang="en-US" dirty="0" smtClean="0"/>
              <a:t> </a:t>
            </a:r>
            <a:r>
              <a:rPr lang="en-US" dirty="0" err="1" smtClean="0"/>
              <a:t>bedring</a:t>
            </a:r>
            <a:r>
              <a:rPr lang="en-US" dirty="0" smtClean="0"/>
              <a:t>, </a:t>
            </a:r>
            <a:r>
              <a:rPr lang="en-US" dirty="0" err="1" smtClean="0"/>
              <a:t>holdning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at </a:t>
            </a:r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viktig</a:t>
            </a:r>
            <a:r>
              <a:rPr lang="en-US" dirty="0" smtClean="0"/>
              <a:t> </a:t>
            </a:r>
            <a:r>
              <a:rPr lang="en-US" dirty="0" err="1" smtClean="0"/>
              <a:t>å</a:t>
            </a:r>
            <a:r>
              <a:rPr lang="en-US" dirty="0" smtClean="0"/>
              <a:t> </a:t>
            </a:r>
            <a:r>
              <a:rPr lang="en-US" dirty="0" err="1" smtClean="0"/>
              <a:t>legge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bak</a:t>
            </a:r>
            <a:r>
              <a:rPr lang="en-US" dirty="0" smtClean="0"/>
              <a:t> </a:t>
            </a:r>
            <a:r>
              <a:rPr lang="en-US" dirty="0" err="1" smtClean="0"/>
              <a:t>seg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ikke</a:t>
            </a:r>
            <a:r>
              <a:rPr lang="en-US" dirty="0" smtClean="0"/>
              <a:t> </a:t>
            </a:r>
            <a:r>
              <a:rPr lang="en-US" dirty="0" err="1" smtClean="0"/>
              <a:t>snakke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endParaRPr lang="en-US" dirty="0" smtClean="0"/>
          </a:p>
          <a:p>
            <a:r>
              <a:rPr lang="en-US" dirty="0" smtClean="0"/>
              <a:t>Den </a:t>
            </a:r>
            <a:r>
              <a:rPr lang="en-US" dirty="0" err="1" smtClean="0"/>
              <a:t>utsatte</a:t>
            </a:r>
            <a:r>
              <a:rPr lang="en-US" dirty="0" smtClean="0"/>
              <a:t> </a:t>
            </a:r>
            <a:r>
              <a:rPr lang="en-US" dirty="0" err="1" smtClean="0"/>
              <a:t>vil</a:t>
            </a:r>
            <a:r>
              <a:rPr lang="en-US" dirty="0" smtClean="0"/>
              <a:t> </a:t>
            </a:r>
            <a:r>
              <a:rPr lang="en-US" dirty="0" err="1" smtClean="0"/>
              <a:t>ikke</a:t>
            </a:r>
            <a:r>
              <a:rPr lang="en-US" dirty="0" smtClean="0"/>
              <a:t> </a:t>
            </a:r>
            <a:r>
              <a:rPr lang="en-US" dirty="0" err="1" smtClean="0"/>
              <a:t>belaste</a:t>
            </a:r>
            <a:r>
              <a:rPr lang="en-US" dirty="0" smtClean="0"/>
              <a:t> </a:t>
            </a:r>
            <a:r>
              <a:rPr lang="en-US" dirty="0" err="1" smtClean="0"/>
              <a:t>familie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venner</a:t>
            </a:r>
            <a:endParaRPr lang="en-US" dirty="0" smtClean="0"/>
          </a:p>
          <a:p>
            <a:r>
              <a:rPr lang="en-US" dirty="0" err="1" smtClean="0"/>
              <a:t>Fremmedgjøring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isolasjon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lett</a:t>
            </a:r>
            <a:r>
              <a:rPr lang="en-US" dirty="0" smtClean="0"/>
              <a:t> </a:t>
            </a:r>
            <a:r>
              <a:rPr lang="en-US" dirty="0" err="1" smtClean="0"/>
              <a:t>bli</a:t>
            </a:r>
            <a:r>
              <a:rPr lang="en-US" dirty="0" smtClean="0"/>
              <a:t> </a:t>
            </a:r>
            <a:r>
              <a:rPr lang="en-US" dirty="0" err="1" smtClean="0"/>
              <a:t>tilleggsbelasning</a:t>
            </a:r>
            <a:endParaRPr lang="nb-NO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Risikogrupper</a:t>
            </a:r>
            <a:r>
              <a:rPr lang="en-US" dirty="0" smtClean="0"/>
              <a:t>: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Søvnproblemer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Drømmer</a:t>
            </a:r>
            <a:r>
              <a:rPr lang="en-US" dirty="0" smtClean="0"/>
              <a:t> med </a:t>
            </a:r>
            <a:r>
              <a:rPr lang="en-US" dirty="0" err="1" smtClean="0"/>
              <a:t>mareritt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overgrepet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Depresjon</a:t>
            </a:r>
            <a:r>
              <a:rPr lang="en-US" dirty="0" smtClean="0"/>
              <a:t>, </a:t>
            </a:r>
            <a:r>
              <a:rPr lang="en-US" dirty="0" err="1" smtClean="0"/>
              <a:t>føle</a:t>
            </a:r>
            <a:r>
              <a:rPr lang="en-US" dirty="0" smtClean="0"/>
              <a:t> </a:t>
            </a:r>
            <a:r>
              <a:rPr lang="en-US" dirty="0" err="1" smtClean="0"/>
              <a:t>seg</a:t>
            </a:r>
            <a:r>
              <a:rPr lang="en-US" dirty="0" smtClean="0"/>
              <a:t> </a:t>
            </a:r>
            <a:r>
              <a:rPr lang="en-US" dirty="0" err="1" smtClean="0"/>
              <a:t>nedtrykt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Skvetten</a:t>
            </a:r>
            <a:r>
              <a:rPr lang="en-US" dirty="0" smtClean="0"/>
              <a:t> for </a:t>
            </a:r>
            <a:r>
              <a:rPr lang="en-US" dirty="0" err="1" smtClean="0"/>
              <a:t>lyder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brå</a:t>
            </a:r>
            <a:r>
              <a:rPr lang="en-US" dirty="0" smtClean="0"/>
              <a:t> </a:t>
            </a:r>
            <a:r>
              <a:rPr lang="en-US" dirty="0" err="1" smtClean="0"/>
              <a:t>bevegelser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Tendens</a:t>
            </a:r>
            <a:r>
              <a:rPr lang="en-US" dirty="0" smtClean="0"/>
              <a:t> </a:t>
            </a:r>
            <a:r>
              <a:rPr lang="en-US" dirty="0" err="1" smtClean="0"/>
              <a:t>til</a:t>
            </a:r>
            <a:r>
              <a:rPr lang="en-US" dirty="0" smtClean="0"/>
              <a:t> </a:t>
            </a:r>
            <a:r>
              <a:rPr lang="en-US" dirty="0" err="1" smtClean="0"/>
              <a:t>å</a:t>
            </a:r>
            <a:r>
              <a:rPr lang="en-US" dirty="0" smtClean="0"/>
              <a:t> </a:t>
            </a:r>
            <a:r>
              <a:rPr lang="en-US" dirty="0" err="1" smtClean="0"/>
              <a:t>isolere</a:t>
            </a:r>
            <a:r>
              <a:rPr lang="en-US" dirty="0" smtClean="0"/>
              <a:t> </a:t>
            </a:r>
            <a:r>
              <a:rPr lang="en-US" dirty="0" err="1" smtClean="0"/>
              <a:t>seg</a:t>
            </a:r>
            <a:r>
              <a:rPr lang="en-US" dirty="0" smtClean="0"/>
              <a:t> </a:t>
            </a:r>
            <a:r>
              <a:rPr lang="en-US" dirty="0" err="1" smtClean="0"/>
              <a:t>fra</a:t>
            </a:r>
            <a:r>
              <a:rPr lang="en-US" dirty="0" smtClean="0"/>
              <a:t> </a:t>
            </a:r>
            <a:r>
              <a:rPr lang="en-US" dirty="0" err="1" smtClean="0"/>
              <a:t>andre</a:t>
            </a:r>
            <a:r>
              <a:rPr lang="en-US" dirty="0" smtClean="0"/>
              <a:t>?</a:t>
            </a:r>
          </a:p>
          <a:p>
            <a:r>
              <a:rPr lang="en-US" dirty="0" smtClean="0"/>
              <a:t>Labile/</a:t>
            </a:r>
            <a:r>
              <a:rPr lang="en-US" dirty="0" err="1" smtClean="0"/>
              <a:t>ustabile</a:t>
            </a:r>
            <a:r>
              <a:rPr lang="en-US" dirty="0" smtClean="0"/>
              <a:t> </a:t>
            </a:r>
            <a:r>
              <a:rPr lang="en-US" dirty="0" err="1" smtClean="0"/>
              <a:t>følelser</a:t>
            </a:r>
            <a:r>
              <a:rPr lang="en-US" dirty="0" smtClean="0"/>
              <a:t> (</a:t>
            </a:r>
            <a:r>
              <a:rPr lang="en-US" dirty="0" err="1" smtClean="0"/>
              <a:t>svinge</a:t>
            </a:r>
            <a:r>
              <a:rPr lang="en-US" dirty="0" smtClean="0"/>
              <a:t> </a:t>
            </a:r>
            <a:r>
              <a:rPr lang="en-US" dirty="0" err="1" smtClean="0"/>
              <a:t>opp/ned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Dårlig</a:t>
            </a:r>
            <a:r>
              <a:rPr lang="en-US" dirty="0" smtClean="0"/>
              <a:t> </a:t>
            </a:r>
            <a:r>
              <a:rPr lang="en-US" dirty="0" err="1" smtClean="0"/>
              <a:t>samvittighet</a:t>
            </a:r>
            <a:r>
              <a:rPr lang="en-US" dirty="0" smtClean="0"/>
              <a:t>, </a:t>
            </a:r>
            <a:r>
              <a:rPr lang="en-US" dirty="0" err="1" smtClean="0"/>
              <a:t>skyldfølelse</a:t>
            </a:r>
            <a:r>
              <a:rPr lang="en-US" dirty="0" smtClean="0"/>
              <a:t>, </a:t>
            </a:r>
            <a:r>
              <a:rPr lang="en-US" dirty="0" err="1" smtClean="0"/>
              <a:t>selvbebreidelse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Frykt</a:t>
            </a:r>
            <a:r>
              <a:rPr lang="en-US" dirty="0" smtClean="0"/>
              <a:t> for </a:t>
            </a:r>
            <a:r>
              <a:rPr lang="en-US" dirty="0" err="1" smtClean="0"/>
              <a:t>åsted</a:t>
            </a:r>
            <a:r>
              <a:rPr lang="en-US" dirty="0" smtClean="0"/>
              <a:t> </a:t>
            </a:r>
            <a:r>
              <a:rPr lang="en-US" dirty="0" err="1" smtClean="0"/>
              <a:t>eller</a:t>
            </a:r>
            <a:r>
              <a:rPr lang="en-US" dirty="0" smtClean="0"/>
              <a:t> </a:t>
            </a:r>
            <a:r>
              <a:rPr lang="en-US" dirty="0" err="1" smtClean="0"/>
              <a:t>steder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likner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Anspent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kroppen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Skole/jobbvansker</a:t>
            </a:r>
            <a:r>
              <a:rPr lang="en-US" dirty="0" smtClean="0"/>
              <a:t>?</a:t>
            </a:r>
            <a:endParaRPr lang="nb-NO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brukes</a:t>
            </a:r>
            <a:r>
              <a:rPr lang="en-US" dirty="0" smtClean="0"/>
              <a:t> </a:t>
            </a:r>
            <a:r>
              <a:rPr lang="en-US" dirty="0" err="1" smtClean="0"/>
              <a:t>mest</a:t>
            </a:r>
            <a:r>
              <a:rPr lang="en-US" dirty="0" smtClean="0"/>
              <a:t> </a:t>
            </a:r>
            <a:r>
              <a:rPr lang="en-US" dirty="0" err="1" smtClean="0"/>
              <a:t>tid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Skam</a:t>
            </a:r>
            <a:endParaRPr lang="en-US" dirty="0" smtClean="0"/>
          </a:p>
          <a:p>
            <a:r>
              <a:rPr lang="en-US" dirty="0" err="1" smtClean="0"/>
              <a:t>Selvbebreidelse:Hvorfor</a:t>
            </a:r>
            <a:r>
              <a:rPr lang="en-US" dirty="0" smtClean="0"/>
              <a:t> </a:t>
            </a:r>
            <a:r>
              <a:rPr lang="en-US" dirty="0" err="1" smtClean="0"/>
              <a:t>gjorde</a:t>
            </a:r>
            <a:r>
              <a:rPr lang="en-US" dirty="0" smtClean="0"/>
              <a:t> </a:t>
            </a:r>
            <a:r>
              <a:rPr lang="en-US" dirty="0" err="1" smtClean="0"/>
              <a:t>jeg/gjorde</a:t>
            </a:r>
            <a:r>
              <a:rPr lang="en-US" dirty="0" smtClean="0"/>
              <a:t> </a:t>
            </a:r>
            <a:r>
              <a:rPr lang="en-US" dirty="0" err="1" smtClean="0"/>
              <a:t>jeg</a:t>
            </a:r>
            <a:r>
              <a:rPr lang="en-US" dirty="0" smtClean="0"/>
              <a:t> </a:t>
            </a:r>
            <a:r>
              <a:rPr lang="en-US" dirty="0" err="1" smtClean="0"/>
              <a:t>ikke</a:t>
            </a:r>
            <a:endParaRPr lang="en-US" dirty="0" smtClean="0"/>
          </a:p>
          <a:p>
            <a:r>
              <a:rPr lang="en-US" dirty="0" err="1" smtClean="0"/>
              <a:t>Skyld/ansvar</a:t>
            </a:r>
            <a:endParaRPr lang="en-US" dirty="0" smtClean="0"/>
          </a:p>
          <a:p>
            <a:r>
              <a:rPr lang="en-US" dirty="0" err="1" smtClean="0"/>
              <a:t>Bagatellisering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hendelsen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tvil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</a:t>
            </a:r>
            <a:r>
              <a:rPr lang="en-US" dirty="0" err="1" smtClean="0"/>
              <a:t>hva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egentlig</a:t>
            </a:r>
            <a:r>
              <a:rPr lang="en-US" dirty="0" smtClean="0"/>
              <a:t> </a:t>
            </a:r>
            <a:r>
              <a:rPr lang="en-US" dirty="0" err="1" smtClean="0"/>
              <a:t>skjedde</a:t>
            </a:r>
            <a:endParaRPr lang="en-US" dirty="0" smtClean="0"/>
          </a:p>
          <a:p>
            <a:r>
              <a:rPr lang="en-US" dirty="0" err="1" smtClean="0"/>
              <a:t>Gjenopplevelser</a:t>
            </a:r>
            <a:endParaRPr lang="en-US" dirty="0" smtClean="0"/>
          </a:p>
          <a:p>
            <a:r>
              <a:rPr lang="en-US" dirty="0" err="1" smtClean="0"/>
              <a:t>Seksualitet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    Partner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Oppsøke</a:t>
            </a:r>
            <a:r>
              <a:rPr lang="en-US" dirty="0" smtClean="0"/>
              <a:t> </a:t>
            </a:r>
            <a:r>
              <a:rPr lang="en-US" dirty="0" err="1" smtClean="0"/>
              <a:t>nye</a:t>
            </a:r>
            <a:r>
              <a:rPr lang="en-US" dirty="0" smtClean="0"/>
              <a:t> </a:t>
            </a:r>
            <a:r>
              <a:rPr lang="en-US" dirty="0" err="1" smtClean="0"/>
              <a:t>seksuelle</a:t>
            </a:r>
            <a:r>
              <a:rPr lang="en-US" dirty="0" smtClean="0"/>
              <a:t> </a:t>
            </a:r>
            <a:r>
              <a:rPr lang="en-US" dirty="0" err="1" smtClean="0"/>
              <a:t>relasjoner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Trenger</a:t>
            </a:r>
            <a:r>
              <a:rPr lang="en-US" dirty="0" smtClean="0"/>
              <a:t> </a:t>
            </a:r>
            <a:r>
              <a:rPr lang="en-US" dirty="0" err="1" smtClean="0"/>
              <a:t>ikke</a:t>
            </a:r>
            <a:r>
              <a:rPr lang="en-US" dirty="0" smtClean="0"/>
              <a:t> </a:t>
            </a:r>
            <a:r>
              <a:rPr lang="en-US" dirty="0" err="1" smtClean="0"/>
              <a:t>oppleve</a:t>
            </a:r>
            <a:r>
              <a:rPr lang="en-US" dirty="0" smtClean="0"/>
              <a:t> </a:t>
            </a:r>
            <a:r>
              <a:rPr lang="en-US" dirty="0" err="1" smtClean="0"/>
              <a:t>nye</a:t>
            </a:r>
            <a:r>
              <a:rPr lang="en-US" dirty="0" smtClean="0"/>
              <a:t> </a:t>
            </a:r>
            <a:r>
              <a:rPr lang="en-US" dirty="0" err="1" smtClean="0"/>
              <a:t>overgrep</a:t>
            </a:r>
            <a:r>
              <a:rPr lang="en-US" dirty="0" smtClean="0"/>
              <a:t> - men </a:t>
            </a:r>
            <a:r>
              <a:rPr lang="en-US" dirty="0" err="1" smtClean="0"/>
              <a:t>kroppen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oppleve</a:t>
            </a:r>
            <a:r>
              <a:rPr lang="en-US" dirty="0" smtClean="0"/>
              <a:t> </a:t>
            </a:r>
            <a:r>
              <a:rPr lang="en-US" dirty="0" err="1" smtClean="0"/>
              <a:t>retraumatisering</a:t>
            </a:r>
            <a:endParaRPr lang="en-US" dirty="0" smtClean="0"/>
          </a:p>
          <a:p>
            <a:r>
              <a:rPr lang="en-US" dirty="0" err="1" smtClean="0"/>
              <a:t>Rus</a:t>
            </a:r>
            <a:endParaRPr lang="en-US" dirty="0" smtClean="0"/>
          </a:p>
          <a:p>
            <a:r>
              <a:rPr lang="en-US" dirty="0" err="1" smtClean="0"/>
              <a:t>Ensomhet</a:t>
            </a:r>
            <a:r>
              <a:rPr lang="en-US" dirty="0" smtClean="0"/>
              <a:t>- </a:t>
            </a:r>
            <a:r>
              <a:rPr lang="en-US" dirty="0" err="1" smtClean="0"/>
              <a:t>følelse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å</a:t>
            </a:r>
            <a:r>
              <a:rPr lang="en-US" dirty="0" smtClean="0"/>
              <a:t> </a:t>
            </a:r>
            <a:r>
              <a:rPr lang="en-US" dirty="0" err="1" smtClean="0"/>
              <a:t>være</a:t>
            </a:r>
            <a:r>
              <a:rPr lang="en-US" dirty="0" smtClean="0"/>
              <a:t> </a:t>
            </a:r>
            <a:r>
              <a:rPr lang="en-US" dirty="0" err="1" smtClean="0"/>
              <a:t>helt</a:t>
            </a:r>
            <a:r>
              <a:rPr lang="en-US" dirty="0" smtClean="0"/>
              <a:t> </a:t>
            </a:r>
            <a:r>
              <a:rPr lang="en-US" dirty="0" err="1" smtClean="0"/>
              <a:t>alene</a:t>
            </a:r>
            <a:endParaRPr lang="nb-NO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Oppsummering VOLDTEKTSMOTTAKET: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Seksuelle overgrep er vanlig. Store mørketall!</a:t>
            </a:r>
          </a:p>
          <a:p>
            <a:endParaRPr lang="nb-NO" dirty="0" smtClean="0"/>
          </a:p>
          <a:p>
            <a:r>
              <a:rPr lang="nb-NO" dirty="0" smtClean="0"/>
              <a:t>Hvordan kan vi bidra til forebygging og bidra til at flere får akutt hjelp i deres målgruppe?</a:t>
            </a:r>
          </a:p>
          <a:p>
            <a:pPr>
              <a:buNone/>
            </a:pPr>
            <a:r>
              <a:rPr lang="nb-NO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Utfordringer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Skal noen </a:t>
            </a:r>
            <a:r>
              <a:rPr lang="nb-NO" dirty="0" err="1" smtClean="0"/>
              <a:t>varsles?</a:t>
            </a:r>
            <a:r>
              <a:rPr lang="nb-NO" dirty="0" err="1" smtClean="0">
                <a:sym typeface="Symbol"/>
              </a:rPr>
              <a:t></a:t>
            </a:r>
            <a:r>
              <a:rPr lang="nb-NO" dirty="0" smtClean="0"/>
              <a:t> </a:t>
            </a:r>
          </a:p>
          <a:p>
            <a:endParaRPr lang="nb-NO" dirty="0" smtClean="0"/>
          </a:p>
          <a:p>
            <a:r>
              <a:rPr lang="nb-NO" dirty="0" smtClean="0"/>
              <a:t>Ungdommer under 16 år (seksuelle lavalder), under 18 år (foreldre</a:t>
            </a:r>
            <a:r>
              <a:rPr lang="nb-NO" dirty="0" smtClean="0">
                <a:sym typeface="Symbol"/>
              </a:rPr>
              <a:t> </a:t>
            </a:r>
            <a:r>
              <a:rPr lang="nb-NO" dirty="0" smtClean="0"/>
              <a:t>info?)  </a:t>
            </a:r>
          </a:p>
          <a:p>
            <a:r>
              <a:rPr lang="nb-NO" dirty="0" smtClean="0"/>
              <a:t>Politi – uten samtykke – hvilke saker?</a:t>
            </a:r>
          </a:p>
          <a:p>
            <a:r>
              <a:rPr lang="nb-NO" dirty="0" smtClean="0"/>
              <a:t>Barnevernet? Info om selvpåført rus og omsorg for barn?</a:t>
            </a:r>
            <a:endParaRPr lang="nb-NO" dirty="0" smtClean="0">
              <a:sym typeface="Symbol"/>
            </a:endParaRPr>
          </a:p>
          <a:p>
            <a:r>
              <a:rPr lang="nb-NO" dirty="0" smtClean="0"/>
              <a:t>Foreldre som ledsager – info om veiledningsmulighet ved</a:t>
            </a:r>
            <a:r>
              <a:rPr lang="nb-NO" dirty="0" smtClean="0">
                <a:sym typeface="Symbol"/>
              </a:rPr>
              <a:t> </a:t>
            </a:r>
            <a:r>
              <a:rPr lang="nb-NO" dirty="0" err="1" smtClean="0"/>
              <a:t>Barnehuset/psyk</a:t>
            </a:r>
            <a:r>
              <a:rPr lang="nb-NO" dirty="0" smtClean="0"/>
              <a:t> </a:t>
            </a:r>
            <a:r>
              <a:rPr lang="nb-NO" dirty="0" err="1" smtClean="0"/>
              <a:t>spl</a:t>
            </a:r>
            <a:endParaRPr lang="nb-NO" dirty="0" smtClean="0"/>
          </a:p>
          <a:p>
            <a:r>
              <a:rPr lang="nb-NO" dirty="0" smtClean="0"/>
              <a:t>Samarbeidsmøter med politi: anonym </a:t>
            </a:r>
            <a:r>
              <a:rPr lang="nb-NO" dirty="0" err="1" smtClean="0"/>
              <a:t>statistikk</a:t>
            </a:r>
            <a:r>
              <a:rPr lang="nb-NO" dirty="0" err="1" smtClean="0">
                <a:sym typeface="Symbol"/>
              </a:rPr>
              <a:t></a:t>
            </a:r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HUSK: 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nb-NO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accent4">
                    <a:lumMod val="75000"/>
                  </a:schemeClr>
                </a:solidFill>
              </a:rPr>
              <a:t>Kontaktinfo Voldtektsmottaket:</a:t>
            </a:r>
          </a:p>
          <a:p>
            <a:pPr>
              <a:buNone/>
            </a:pPr>
            <a:r>
              <a:rPr lang="nb-NO" sz="2595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endParaRPr lang="nb-NO" sz="3613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nb-NO" sz="3613" b="1" dirty="0" smtClean="0">
                <a:solidFill>
                  <a:schemeClr val="accent4">
                    <a:lumMod val="75000"/>
                  </a:schemeClr>
                </a:solidFill>
              </a:rPr>
              <a:t>TLF: 902 40 200   </a:t>
            </a:r>
          </a:p>
          <a:p>
            <a:pPr>
              <a:buNone/>
            </a:pPr>
            <a:endParaRPr lang="nb-NO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endParaRPr lang="nb-NO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nb-NO" b="1" dirty="0" smtClean="0">
                <a:solidFill>
                  <a:schemeClr val="accent4">
                    <a:lumMod val="75000"/>
                  </a:schemeClr>
                </a:solidFill>
              </a:rPr>
              <a:t>Døgnåpent</a:t>
            </a:r>
          </a:p>
          <a:p>
            <a:pPr>
              <a:buNone/>
            </a:pPr>
            <a:r>
              <a:rPr lang="nb-NO" b="1" dirty="0" smtClean="0">
                <a:solidFill>
                  <a:schemeClr val="accent4">
                    <a:lumMod val="75000"/>
                  </a:schemeClr>
                </a:solidFill>
              </a:rPr>
              <a:t>Frivillig </a:t>
            </a:r>
          </a:p>
          <a:p>
            <a:pPr>
              <a:buNone/>
            </a:pPr>
            <a:r>
              <a:rPr lang="nb-NO" b="1" dirty="0" smtClean="0">
                <a:solidFill>
                  <a:schemeClr val="accent4">
                    <a:lumMod val="75000"/>
                  </a:schemeClr>
                </a:solidFill>
              </a:rPr>
              <a:t>Gratis</a:t>
            </a:r>
          </a:p>
          <a:p>
            <a:pPr>
              <a:buNone/>
            </a:pPr>
            <a:r>
              <a:rPr lang="nb-NO" b="1" dirty="0" smtClean="0">
                <a:solidFill>
                  <a:schemeClr val="accent4">
                    <a:lumMod val="75000"/>
                  </a:schemeClr>
                </a:solidFill>
              </a:rPr>
              <a:t>Vi har taushetsplikt</a:t>
            </a:r>
          </a:p>
          <a:p>
            <a:pPr>
              <a:buNone/>
            </a:pPr>
            <a:r>
              <a:rPr lang="nb-NO" b="1" dirty="0" smtClean="0">
                <a:solidFill>
                  <a:schemeClr val="accent4">
                    <a:lumMod val="75000"/>
                  </a:schemeClr>
                </a:solidFill>
              </a:rPr>
              <a:t>En må ikke ha bestemt seg for å anmelde for å oppsøke oss</a:t>
            </a:r>
          </a:p>
          <a:p>
            <a:pPr>
              <a:buNone/>
            </a:pPr>
            <a:endParaRPr lang="nb-NO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Bemanning/Drift 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Eget personell med spesialkompetanse/egen opplæring innen feltet</a:t>
            </a:r>
          </a:p>
          <a:p>
            <a:r>
              <a:rPr lang="nb-NO" b="1" dirty="0" smtClean="0"/>
              <a:t>Leger: </a:t>
            </a:r>
          </a:p>
          <a:p>
            <a:pPr lvl="1">
              <a:buFont typeface="Courier New"/>
              <a:buChar char="o"/>
            </a:pPr>
            <a:r>
              <a:rPr lang="nb-NO" dirty="0" err="1" smtClean="0"/>
              <a:t>Dagleger</a:t>
            </a:r>
            <a:r>
              <a:rPr lang="nb-NO" dirty="0" smtClean="0"/>
              <a:t> på Stavanger Legevakt</a:t>
            </a:r>
          </a:p>
          <a:p>
            <a:pPr lvl="1">
              <a:buFont typeface="Courier New"/>
              <a:buChar char="o"/>
            </a:pPr>
            <a:r>
              <a:rPr lang="nb-NO" dirty="0" smtClean="0"/>
              <a:t>Beredskapsgruppe på 8 leger som har vakt en uke av gangen (ettermiddag/natt/helg)  </a:t>
            </a:r>
            <a:r>
              <a:rPr lang="nb-NO" u="sng" dirty="0" smtClean="0"/>
              <a:t> </a:t>
            </a:r>
          </a:p>
          <a:p>
            <a:r>
              <a:rPr lang="nb-NO" b="1" dirty="0" smtClean="0"/>
              <a:t>Sykepleier: </a:t>
            </a:r>
          </a:p>
          <a:p>
            <a:pPr lvl="1">
              <a:buFont typeface="Courier New"/>
              <a:buChar char="o"/>
            </a:pPr>
            <a:r>
              <a:rPr lang="nb-NO" dirty="0" smtClean="0"/>
              <a:t>Sykepleier tilstede hverdager, inkludert fagansvarlig sykepleier </a:t>
            </a:r>
          </a:p>
          <a:p>
            <a:pPr lvl="1">
              <a:buFont typeface="Courier New"/>
              <a:buChar char="o"/>
            </a:pPr>
            <a:r>
              <a:rPr lang="nb-NO" dirty="0" smtClean="0"/>
              <a:t>Beredskapsgruppe med 9 sykepleiere i vaktberedskap tilsvarende legene </a:t>
            </a:r>
          </a:p>
          <a:p>
            <a:r>
              <a:rPr lang="nb-NO" b="1" dirty="0" smtClean="0"/>
              <a:t>Psykiatrisk sykepleier: </a:t>
            </a:r>
          </a:p>
          <a:p>
            <a:pPr lvl="1">
              <a:buFont typeface="Courier New"/>
              <a:buChar char="o"/>
            </a:pPr>
            <a:r>
              <a:rPr lang="nb-NO" dirty="0" smtClean="0"/>
              <a:t>Tar kontakt pr. telefon innen 1 uke og tilbyr inntil 4 samtaler i etterkant  </a:t>
            </a:r>
          </a:p>
          <a:p>
            <a:pPr>
              <a:buFont typeface="Courier New"/>
              <a:buChar char="o"/>
            </a:pP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HVEM UNDERSØKES HVOR?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Alder </a:t>
            </a:r>
            <a:r>
              <a:rPr lang="nb-NO" dirty="0" err="1" smtClean="0"/>
              <a:t>f.o.m</a:t>
            </a:r>
            <a:r>
              <a:rPr lang="nb-NO" dirty="0" smtClean="0"/>
              <a:t> 14 år undersøkes ved Voldtektsmottaket</a:t>
            </a:r>
          </a:p>
          <a:p>
            <a:endParaRPr lang="nb-NO" dirty="0" smtClean="0"/>
          </a:p>
          <a:p>
            <a:r>
              <a:rPr lang="nb-NO" dirty="0" smtClean="0"/>
              <a:t>Barn </a:t>
            </a:r>
            <a:r>
              <a:rPr lang="nb-NO" dirty="0" err="1" smtClean="0"/>
              <a:t>t.o.m</a:t>
            </a:r>
            <a:r>
              <a:rPr lang="nb-NO" dirty="0" smtClean="0"/>
              <a:t> 13 år tas hånd om av Barneavdeling, SUS </a:t>
            </a:r>
          </a:p>
          <a:p>
            <a:pPr lvl="1">
              <a:buFont typeface="Courier New"/>
              <a:buChar char="o"/>
            </a:pPr>
            <a:r>
              <a:rPr lang="nb-NO" dirty="0" smtClean="0"/>
              <a:t>Samarbeid med Statens Barnehus</a:t>
            </a:r>
          </a:p>
          <a:p>
            <a:pPr lvl="1">
              <a:buFont typeface="Courier New"/>
              <a:buChar char="o"/>
            </a:pPr>
            <a:r>
              <a:rPr lang="nb-NO" dirty="0" smtClean="0"/>
              <a:t>Barnehuset samarbeider med Politiet om avhør av barn fra 0–18 år og voksne PUH </a:t>
            </a:r>
          </a:p>
          <a:p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SEKSUELLE OVERGREP ER VANLIG!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2232" y="1527048"/>
            <a:ext cx="8503920" cy="4572000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STORE MØRKETALL!!</a:t>
            </a:r>
          </a:p>
          <a:p>
            <a:pPr>
              <a:buNone/>
            </a:pPr>
            <a:endParaRPr lang="nb-NO" dirty="0" smtClean="0"/>
          </a:p>
          <a:p>
            <a:r>
              <a:rPr lang="nb-NO" sz="2581" dirty="0" smtClean="0"/>
              <a:t>Forekomststudie ”Vold og Voldtekt i Norge” fra 2014:</a:t>
            </a:r>
          </a:p>
          <a:p>
            <a:pPr lvl="1">
              <a:buFont typeface="Courier New"/>
              <a:buChar char="o"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 2500 kvinner og ca 2000 menn i alder </a:t>
            </a:r>
          </a:p>
          <a:p>
            <a:pPr lvl="1"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18 – 75 år telefonintervjuet</a:t>
            </a:r>
          </a:p>
          <a:p>
            <a:pPr lvl="1">
              <a:buNone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>
              <a:buFont typeface="Courier New"/>
              <a:buChar char="o"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9,4 % av kvinnene hadde blitt utsatt for voldtekt, </a:t>
            </a:r>
            <a:r>
              <a:rPr lang="nb-NO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halvparten før de er 18 år</a:t>
            </a:r>
          </a:p>
          <a:p>
            <a:pPr lvl="1">
              <a:buFont typeface="Courier New"/>
              <a:buChar char="o"/>
            </a:pPr>
            <a:endParaRPr lang="nb-NO" b="1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 typeface="Courier New"/>
              <a:buChar char="o"/>
            </a:pPr>
            <a:r>
              <a:rPr lang="nb-NO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1,1 % av menn utsatt for voldtekt</a:t>
            </a:r>
          </a:p>
          <a:p>
            <a:pPr>
              <a:buNone/>
            </a:pPr>
            <a:r>
              <a:rPr lang="nb-NO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nb-NO" dirty="0" smtClean="0"/>
              <a:t>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 VÅRE tall/STATISTIKK</a:t>
            </a:r>
            <a:br>
              <a:rPr lang="nb-NO" dirty="0" smtClean="0"/>
            </a:br>
            <a:r>
              <a:rPr lang="nb-NO" dirty="0" smtClean="0"/>
              <a:t> (Trend 2014-2016)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4479925"/>
          </a:xfrm>
        </p:spPr>
        <p:txBody>
          <a:bodyPr>
            <a:normAutofit/>
          </a:bodyPr>
          <a:lstStyle/>
          <a:p>
            <a:pPr>
              <a:buNone/>
            </a:pPr>
            <a:endParaRPr lang="nb-NO" dirty="0" smtClean="0"/>
          </a:p>
          <a:p>
            <a:r>
              <a:rPr lang="nb-NO" sz="2400" dirty="0" smtClean="0"/>
              <a:t>Ca 80 - 100 saker pr år – 0-3 menn/gutter pr år</a:t>
            </a:r>
          </a:p>
          <a:p>
            <a:r>
              <a:rPr lang="nb-NO" sz="2400" dirty="0" smtClean="0"/>
              <a:t>75% av de utsatte er mellom 14 – 29 år</a:t>
            </a:r>
          </a:p>
          <a:p>
            <a:r>
              <a:rPr lang="nb-NO" sz="2400" dirty="0" smtClean="0"/>
              <a:t>50% anmelder til politiet</a:t>
            </a:r>
          </a:p>
          <a:p>
            <a:endParaRPr lang="nb-NO" sz="2400" dirty="0" smtClean="0"/>
          </a:p>
          <a:p>
            <a:r>
              <a:rPr lang="nb-NO" sz="2400" dirty="0" smtClean="0"/>
              <a:t>Tall 2016: </a:t>
            </a:r>
          </a:p>
          <a:p>
            <a:pPr>
              <a:buFont typeface="Courier New"/>
              <a:buChar char="o"/>
            </a:pPr>
            <a:r>
              <a:rPr lang="nb-NO" sz="2400" dirty="0" smtClean="0"/>
              <a:t>     92 undersøkt i mottaket: 89 kvinner, 3 menn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Våre Tall/Hvem kommer til Oss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b-NO" sz="2400" dirty="0" smtClean="0"/>
          </a:p>
          <a:p>
            <a:r>
              <a:rPr lang="nb-NO" sz="2400" dirty="0" smtClean="0"/>
              <a:t>Ca 10-15 % overfallsvoldtekter</a:t>
            </a:r>
          </a:p>
          <a:p>
            <a:r>
              <a:rPr lang="nb-NO" sz="2400" dirty="0" smtClean="0"/>
              <a:t>Hovedandel fest/nachspiel relatert </a:t>
            </a:r>
          </a:p>
          <a:p>
            <a:r>
              <a:rPr lang="nb-NO" sz="2400" dirty="0" smtClean="0"/>
              <a:t>Ofte ruspåvirket utsatt (85%) og overgriper - Mest alkohol</a:t>
            </a:r>
          </a:p>
          <a:p>
            <a:r>
              <a:rPr lang="nb-NO" sz="2400" dirty="0" smtClean="0"/>
              <a:t>15 - 30 % av utsatte amnesi/usikker på om det har vært overgrep   </a:t>
            </a:r>
          </a:p>
          <a:p>
            <a:r>
              <a:rPr lang="nb-NO" sz="2400" dirty="0" smtClean="0"/>
              <a:t>Relasjon mellom overgriper/utsatt: </a:t>
            </a:r>
          </a:p>
          <a:p>
            <a:pPr>
              <a:buNone/>
            </a:pPr>
            <a:r>
              <a:rPr lang="nb-NO" sz="2400" dirty="0" smtClean="0"/>
              <a:t>   Kjent i ca 65% av tilfellene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Rus 2016 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Ruset</a:t>
            </a:r>
            <a:r>
              <a:rPr lang="en-US" dirty="0" smtClean="0"/>
              <a:t> </a:t>
            </a:r>
            <a:r>
              <a:rPr lang="en-US" dirty="0" err="1" smtClean="0"/>
              <a:t>pasient</a:t>
            </a:r>
            <a:r>
              <a:rPr lang="en-US" dirty="0" smtClean="0"/>
              <a:t> </a:t>
            </a:r>
            <a:r>
              <a:rPr lang="en-US" dirty="0" err="1" smtClean="0"/>
              <a:t>alkohol</a:t>
            </a:r>
            <a:r>
              <a:rPr lang="en-US" dirty="0" smtClean="0"/>
              <a:t> over 18 </a:t>
            </a:r>
            <a:r>
              <a:rPr lang="en-US" dirty="0" err="1" smtClean="0"/>
              <a:t>år</a:t>
            </a:r>
            <a:r>
              <a:rPr lang="en-US" dirty="0" smtClean="0"/>
              <a:t>: 62</a:t>
            </a:r>
          </a:p>
          <a:p>
            <a:r>
              <a:rPr lang="en-US" dirty="0" err="1" smtClean="0"/>
              <a:t>Rus</a:t>
            </a:r>
            <a:r>
              <a:rPr lang="en-US" dirty="0" smtClean="0"/>
              <a:t> pas &lt; 18 </a:t>
            </a:r>
            <a:r>
              <a:rPr lang="en-US" dirty="0" err="1" smtClean="0"/>
              <a:t>år</a:t>
            </a:r>
            <a:r>
              <a:rPr lang="en-US" dirty="0" smtClean="0"/>
              <a:t> : 12 </a:t>
            </a:r>
          </a:p>
          <a:p>
            <a:r>
              <a:rPr lang="en-US" dirty="0" err="1" smtClean="0"/>
              <a:t>Ruset</a:t>
            </a:r>
            <a:r>
              <a:rPr lang="en-US" dirty="0" smtClean="0"/>
              <a:t> </a:t>
            </a:r>
            <a:r>
              <a:rPr lang="en-US" dirty="0" err="1" smtClean="0"/>
              <a:t>pasient</a:t>
            </a:r>
            <a:r>
              <a:rPr lang="en-US" dirty="0" smtClean="0"/>
              <a:t> </a:t>
            </a:r>
            <a:r>
              <a:rPr lang="en-US" dirty="0" err="1" smtClean="0"/>
              <a:t>annet</a:t>
            </a:r>
            <a:r>
              <a:rPr lang="en-US" dirty="0" smtClean="0"/>
              <a:t>: 5* </a:t>
            </a:r>
          </a:p>
          <a:p>
            <a:r>
              <a:rPr lang="en-US" dirty="0" err="1" smtClean="0"/>
              <a:t>Ikke</a:t>
            </a:r>
            <a:r>
              <a:rPr lang="en-US" dirty="0" smtClean="0"/>
              <a:t> </a:t>
            </a:r>
            <a:r>
              <a:rPr lang="en-US" dirty="0" err="1" smtClean="0"/>
              <a:t>rus</a:t>
            </a:r>
            <a:r>
              <a:rPr lang="en-US" dirty="0" smtClean="0"/>
              <a:t> pas: 13  </a:t>
            </a:r>
          </a:p>
          <a:p>
            <a:r>
              <a:rPr lang="en-US" dirty="0" smtClean="0"/>
              <a:t>Totalt:92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*GHB, </a:t>
            </a:r>
            <a:r>
              <a:rPr lang="en-US" dirty="0" err="1" smtClean="0"/>
              <a:t>rivotril</a:t>
            </a:r>
            <a:r>
              <a:rPr lang="en-US" dirty="0" smtClean="0"/>
              <a:t>, </a:t>
            </a:r>
            <a:r>
              <a:rPr lang="en-US" dirty="0" err="1" smtClean="0"/>
              <a:t>metadon</a:t>
            </a:r>
            <a:r>
              <a:rPr lang="en-US" dirty="0" smtClean="0"/>
              <a:t>, heroin, </a:t>
            </a:r>
            <a:r>
              <a:rPr lang="en-US" dirty="0" err="1" smtClean="0"/>
              <a:t>amfetamin</a:t>
            </a:r>
            <a:r>
              <a:rPr lang="en-US" dirty="0" smtClean="0"/>
              <a:t>, </a:t>
            </a:r>
            <a:r>
              <a:rPr lang="en-US" dirty="0" err="1" smtClean="0"/>
              <a:t>beroligende</a:t>
            </a:r>
            <a:r>
              <a:rPr lang="en-US" dirty="0" smtClean="0"/>
              <a:t> </a:t>
            </a:r>
            <a:r>
              <a:rPr lang="en-US" dirty="0" err="1" smtClean="0"/>
              <a:t>piller</a:t>
            </a:r>
            <a:r>
              <a:rPr lang="en-US" dirty="0" smtClean="0"/>
              <a:t>, </a:t>
            </a:r>
            <a:r>
              <a:rPr lang="en-US" dirty="0" err="1" smtClean="0"/>
              <a:t>hasj</a:t>
            </a:r>
            <a:r>
              <a:rPr lang="en-US" dirty="0" smtClean="0"/>
              <a:t>, </a:t>
            </a:r>
            <a:r>
              <a:rPr lang="en-US" dirty="0" err="1" smtClean="0"/>
              <a:t>suboxon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b-NO" dirty="0" smtClean="0"/>
          </a:p>
          <a:p>
            <a:r>
              <a:rPr lang="nb-NO" dirty="0" smtClean="0"/>
              <a:t>De fleste kommer til oss innen 1 uke etter overgrepet</a:t>
            </a:r>
          </a:p>
          <a:p>
            <a:r>
              <a:rPr lang="nb-NO" dirty="0" smtClean="0"/>
              <a:t>Vi tilbyr også hjelp selv om overgrepet har skjedd noe tilbake i tid: </a:t>
            </a:r>
          </a:p>
          <a:p>
            <a:pPr lvl="1">
              <a:buFont typeface="Courier New"/>
              <a:buChar char="o"/>
            </a:pPr>
            <a:r>
              <a:rPr lang="nb-NO" sz="2400" dirty="0" smtClean="0"/>
              <a:t>30 - 40 henvendelser i tillegg vedrørende dette </a:t>
            </a:r>
            <a:r>
              <a:rPr lang="nb-NO" dirty="0" smtClean="0"/>
              <a:t> </a:t>
            </a:r>
          </a:p>
          <a:p>
            <a:r>
              <a:rPr lang="nb-NO" dirty="0" smtClean="0"/>
              <a:t>Samarbeid med </a:t>
            </a:r>
            <a:r>
              <a:rPr lang="nb-NO" dirty="0" err="1" smtClean="0"/>
              <a:t>fastlege</a:t>
            </a:r>
            <a:endParaRPr lang="nb-NO" dirty="0" smtClean="0"/>
          </a:p>
          <a:p>
            <a:r>
              <a:rPr lang="nb-NO" dirty="0" smtClean="0"/>
              <a:t>Samarbeid med psyk. sykepleier </a:t>
            </a:r>
          </a:p>
          <a:p>
            <a:endParaRPr lang="nb-N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iv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iv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Trek.thmx</Template>
  <TotalTime>5385</TotalTime>
  <Words>1231</Words>
  <Application>Microsoft Office PowerPoint</Application>
  <PresentationFormat>Skjermfremvisning (4:3)</PresentationFormat>
  <Paragraphs>234</Paragraphs>
  <Slides>25</Slides>
  <Notes>7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25</vt:i4>
      </vt:variant>
    </vt:vector>
  </HeadingPairs>
  <TitlesOfParts>
    <vt:vector size="34" baseType="lpstr">
      <vt:lpstr>Calibri</vt:lpstr>
      <vt:lpstr>Courier New</vt:lpstr>
      <vt:lpstr>Georgia</vt:lpstr>
      <vt:lpstr>Symbol</vt:lpstr>
      <vt:lpstr>Wingdings</vt:lpstr>
      <vt:lpstr>Wingdings 2</vt:lpstr>
      <vt:lpstr>Civic</vt:lpstr>
      <vt:lpstr>1_Civic</vt:lpstr>
      <vt:lpstr>2_Civic</vt:lpstr>
      <vt:lpstr>Voldtektsmottaket  for Sør-Rogaland - en presentasjon </vt:lpstr>
      <vt:lpstr>Voldtektsmottaket for Sør-Rogaland</vt:lpstr>
      <vt:lpstr>Bemanning/Drift </vt:lpstr>
      <vt:lpstr>HVEM UNDERSØKES HVOR?</vt:lpstr>
      <vt:lpstr>SEKSUELLE OVERGREP ER VANLIG!</vt:lpstr>
      <vt:lpstr> VÅRE tall/STATISTIKK  (Trend 2014-2016)</vt:lpstr>
      <vt:lpstr>Våre Tall/Hvem kommer til Oss</vt:lpstr>
      <vt:lpstr>Rus 2016 </vt:lpstr>
      <vt:lpstr>PowerPoint-presentasjon</vt:lpstr>
      <vt:lpstr>Arbeidet i Voldtektsmottaket</vt:lpstr>
      <vt:lpstr>Hva skjer på Mottaket?</vt:lpstr>
      <vt:lpstr>Medisinsk undersøkelse og behandling</vt:lpstr>
      <vt:lpstr>PowerPoint-presentasjon</vt:lpstr>
      <vt:lpstr>NB! </vt:lpstr>
      <vt:lpstr>  Psyk sykepleier –Presentasjon ved JAN LILAND </vt:lpstr>
      <vt:lpstr>Psykososial oppfølging I MOTTAKET</vt:lpstr>
      <vt:lpstr>Fortsettelse</vt:lpstr>
      <vt:lpstr>Traumereaksjoner/etterreaksjoner:</vt:lpstr>
      <vt:lpstr>Viktig å være obs! på:</vt:lpstr>
      <vt:lpstr>Forts.</vt:lpstr>
      <vt:lpstr>Risikogrupper:</vt:lpstr>
      <vt:lpstr>Tema som brukes mest tid på</vt:lpstr>
      <vt:lpstr>Oppsummering VOLDTEKTSMOTTAKET:</vt:lpstr>
      <vt:lpstr>Utfordringer</vt:lpstr>
      <vt:lpstr>HUSK: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Voldtektsmottaket  for Sør-Rogaland - en presentasjon</dc:title>
  <dc:creator>Torfinn Eide-Olufsen</dc:creator>
  <cp:lastModifiedBy>Stiftelsen Huset</cp:lastModifiedBy>
  <cp:revision>104</cp:revision>
  <dcterms:created xsi:type="dcterms:W3CDTF">2017-02-27T19:27:19Z</dcterms:created>
  <dcterms:modified xsi:type="dcterms:W3CDTF">2017-02-28T14:24:57Z</dcterms:modified>
</cp:coreProperties>
</file>